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gX/QIJnzhUmNl5Zr1xiMaBx5Lo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5036D5-6F18-47FB-AC50-40BF8EF6C8A9}">
  <a:tblStyle styleId="{805036D5-6F18-47FB-AC50-40BF8EF6C8A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ad52f00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 </a:t>
            </a:r>
            <a:r>
              <a:rPr lang="en-US">
                <a:latin typeface="Arial"/>
                <a:ea typeface="Arial"/>
                <a:cs typeface="Arial"/>
                <a:sym typeface="Arial"/>
              </a:rPr>
              <a:t>What has been accomplished (not just started) – is it back up and running from 403? | What are you going to accomplish in the next 2 weeks | -- “Started, began, initiated…” are not accomplishments</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en-US">
                <a:latin typeface="Arial"/>
                <a:ea typeface="Arial"/>
                <a:cs typeface="Arial"/>
                <a:sym typeface="Arial"/>
              </a:rPr>
              <a:t>--You do not need to have any accomplishment on some updates if you describe in “Ongoing” what work you have been doing</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en-US">
                <a:latin typeface="Arial"/>
                <a:ea typeface="Arial"/>
                <a:cs typeface="Arial"/>
                <a:sym typeface="Arial"/>
              </a:rPr>
              <a:t>-- Make things here specific and measurable/verifiable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61" name="Google Shape;161;g32ad52f00b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ad52f00be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2ad52f00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Required: </a:t>
            </a:r>
            <a:r>
              <a:rPr lang="en-US">
                <a:latin typeface="Arial"/>
                <a:ea typeface="Arial"/>
                <a:cs typeface="Arial"/>
                <a:sym typeface="Arial"/>
              </a:rPr>
              <a:t>Interesting figure related to your subsystem progress. Detail on what works, what doesn’t, what is changing.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ad52f00b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8" name="Google Shape;188;g32ad52f00be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ad52f00be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32ad52f00b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2ad52f00b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04" name="Google Shape;204;g32ad52f00b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ad52f00be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2ad52f00b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c115a9bee_1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2c115a9bee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Required:</a:t>
            </a:r>
            <a:endParaRPr/>
          </a:p>
          <a:p>
            <a:pPr indent="-171450" lvl="0" marL="285750" rtl="0" algn="l">
              <a:spcBef>
                <a:spcPts val="0"/>
              </a:spcBef>
              <a:spcAft>
                <a:spcPts val="0"/>
              </a:spcAft>
              <a:buClr>
                <a:schemeClr val="dk1"/>
              </a:buClr>
              <a:buSzPts val="1800"/>
              <a:buFont typeface="Arial"/>
              <a:buNone/>
            </a:pPr>
            <a:r>
              <a:t/>
            </a:r>
            <a:endParaRPr/>
          </a:p>
          <a:p>
            <a:pPr indent="-247650" lvl="0" marL="285750" rtl="0" algn="l">
              <a:spcBef>
                <a:spcPts val="0"/>
              </a:spcBef>
              <a:spcAft>
                <a:spcPts val="0"/>
              </a:spcAft>
              <a:buClr>
                <a:schemeClr val="dk1"/>
              </a:buClr>
              <a:buSzPts val="1200"/>
              <a:buChar char="•"/>
            </a:pPr>
            <a:r>
              <a:rPr lang="en-US"/>
              <a:t>Execution plan</a:t>
            </a:r>
            <a:endParaRPr>
              <a:latin typeface="Arial"/>
              <a:ea typeface="Arial"/>
              <a:cs typeface="Arial"/>
              <a:sym typeface="Arial"/>
            </a:endParaRPr>
          </a:p>
          <a:p>
            <a:pPr indent="-247650" lvl="1" marL="742950" rtl="0" algn="l">
              <a:spcBef>
                <a:spcPts val="0"/>
              </a:spcBef>
              <a:spcAft>
                <a:spcPts val="0"/>
              </a:spcAft>
              <a:buClr>
                <a:schemeClr val="dk1"/>
              </a:buClr>
              <a:buSzPts val="1200"/>
              <a:buChar char="•"/>
            </a:pPr>
            <a:r>
              <a:rPr lang="en-US"/>
              <a:t>Your team planned milestones for completion of any remaining subsystem functionality, integration of specific subsystems, test, and validation plans should be presented.</a:t>
            </a:r>
            <a:endParaRPr>
              <a:latin typeface="Arial"/>
              <a:ea typeface="Arial"/>
              <a:cs typeface="Arial"/>
              <a:sym typeface="Arial"/>
            </a:endParaRPr>
          </a:p>
          <a:p>
            <a:pPr indent="-247650" lvl="1" marL="742950" rtl="0" algn="l">
              <a:spcBef>
                <a:spcPts val="0"/>
              </a:spcBef>
              <a:spcAft>
                <a:spcPts val="0"/>
              </a:spcAft>
              <a:buClr>
                <a:schemeClr val="dk1"/>
              </a:buClr>
              <a:buSzPts val="1200"/>
              <a:buChar char="•"/>
            </a:pPr>
            <a:r>
              <a:rPr lang="en-US"/>
              <a:t>Milestones should have owners … things like final integration can be group owned</a:t>
            </a:r>
            <a:endParaRPr/>
          </a:p>
          <a:p>
            <a:pPr indent="-247650" lvl="1" marL="742950" rtl="0" algn="l">
              <a:spcBef>
                <a:spcPts val="0"/>
              </a:spcBef>
              <a:spcAft>
                <a:spcPts val="0"/>
              </a:spcAft>
              <a:buClr>
                <a:schemeClr val="dk1"/>
              </a:buClr>
              <a:buSzPts val="1200"/>
              <a:buChar char="•"/>
            </a:pPr>
            <a:r>
              <a:rPr lang="en-US"/>
              <a:t>Gantt chart – should indicate some 404 progress.</a:t>
            </a:r>
            <a:endParaRPr>
              <a:latin typeface="Arial"/>
              <a:ea typeface="Arial"/>
              <a:cs typeface="Arial"/>
              <a:sym typeface="Arial"/>
            </a:endParaRPr>
          </a:p>
          <a:p>
            <a:pPr indent="-247650" lvl="1" marL="742950" rtl="0" algn="l">
              <a:spcBef>
                <a:spcPts val="0"/>
              </a:spcBef>
              <a:spcAft>
                <a:spcPts val="0"/>
              </a:spcAft>
              <a:buClr>
                <a:schemeClr val="dk1"/>
              </a:buClr>
              <a:buSzPts val="1200"/>
              <a:buChar char="•"/>
            </a:pPr>
            <a:r>
              <a:rPr lang="en-US"/>
              <a:t>Try to  complete all subsystem function in next 3 weeks.</a:t>
            </a:r>
            <a:endParaRPr>
              <a:latin typeface="Arial"/>
              <a:ea typeface="Arial"/>
              <a:cs typeface="Arial"/>
              <a:sym typeface="Arial"/>
            </a:endParaRPr>
          </a:p>
          <a:p>
            <a:pPr indent="-247650" lvl="1" marL="742950" rtl="0" algn="l">
              <a:spcBef>
                <a:spcPts val="0"/>
              </a:spcBef>
              <a:spcAft>
                <a:spcPts val="0"/>
              </a:spcAft>
              <a:buClr>
                <a:schemeClr val="dk1"/>
              </a:buClr>
              <a:buSzPts val="1200"/>
              <a:buChar char="•"/>
            </a:pPr>
            <a:r>
              <a:rPr lang="en-US"/>
              <a:t>Try to complete all integration 2 weeks before demo to allow for system validation and documentation</a:t>
            </a:r>
            <a:endParaRPr>
              <a:latin typeface="Arial"/>
              <a:ea typeface="Arial"/>
              <a:cs typeface="Arial"/>
              <a:sym typeface="Arial"/>
            </a:endParaRPr>
          </a:p>
          <a:p>
            <a:pPr indent="0" lvl="0" marL="0" rtl="0" algn="l">
              <a:spcBef>
                <a:spcPts val="0"/>
              </a:spcBef>
              <a:spcAft>
                <a:spcPts val="0"/>
              </a:spcAft>
              <a:buNone/>
            </a:pPr>
            <a:r>
              <a:t/>
            </a:r>
            <a:endParaRPr/>
          </a:p>
        </p:txBody>
      </p:sp>
      <p:sp>
        <p:nvSpPr>
          <p:cNvPr id="225" name="Google Shape;225;g32c115a9bee_1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c115a9bee_1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c115a9bee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32c115a9bee_1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bfb0a587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63" name="Google Shape;63;g32bfb0a587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bfb0a5871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74" name="Google Shape;74;g32bfb0a5871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bfb0a5871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32bfb0a5871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bfb0a5871_0_1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bfb0a5871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32bfb0a5871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r>
              <a:rPr lang="en-US" sz="1000">
                <a:latin typeface="Arial"/>
                <a:ea typeface="Arial"/>
                <a:cs typeface="Arial"/>
                <a:sym typeface="Arial"/>
              </a:rPr>
              <a:t>Bullets on changes due to team membership changes  -- describe how subsystem assignments, roles, project will change to accommodate team changes</a:t>
            </a:r>
            <a:endParaRPr sz="1000">
              <a:latin typeface="Arial"/>
              <a:ea typeface="Arial"/>
              <a:cs typeface="Arial"/>
              <a:sym typeface="Arial"/>
            </a:endParaRPr>
          </a:p>
          <a:p>
            <a:pPr indent="0" lvl="0" marL="0" rtl="0" algn="l">
              <a:spcBef>
                <a:spcPts val="0"/>
              </a:spcBef>
              <a:spcAft>
                <a:spcPts val="0"/>
              </a:spcAft>
              <a:buClr>
                <a:schemeClr val="dk1"/>
              </a:buClr>
              <a:buFont typeface="Arial"/>
              <a:buNone/>
            </a:pPr>
            <a:r>
              <a:rPr lang="en-US" sz="1000">
                <a:latin typeface="Arial"/>
                <a:ea typeface="Arial"/>
                <a:cs typeface="Arial"/>
                <a:sym typeface="Arial"/>
              </a:rPr>
              <a:t>Bullets on MAJOR changes in project direction due to learning from 403.  If stuff didn’t work out now is the time to redirect</a:t>
            </a:r>
            <a:endParaRPr sz="1000">
              <a:latin typeface="Arial"/>
              <a:ea typeface="Arial"/>
              <a:cs typeface="Arial"/>
              <a:sym typeface="Arial"/>
            </a:endParaRPr>
          </a:p>
          <a:p>
            <a:pPr indent="0" lvl="0" marL="0" rtl="0" algn="l">
              <a:spcBef>
                <a:spcPts val="0"/>
              </a:spcBef>
              <a:spcAft>
                <a:spcPts val="0"/>
              </a:spcAft>
              <a:buClr>
                <a:schemeClr val="dk1"/>
              </a:buClr>
              <a:buFont typeface="Arial"/>
              <a:buNone/>
            </a:pPr>
            <a:r>
              <a:rPr lang="en-US" sz="1000">
                <a:latin typeface="Arial"/>
                <a:ea typeface="Arial"/>
                <a:cs typeface="Arial"/>
                <a:sym typeface="Arial"/>
              </a:rPr>
              <a:t>	-- eg custom to COTS, MCU changes, application change, major change in communication technology, …</a:t>
            </a:r>
            <a:endParaRPr sz="10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br>
              <a:rPr lang="en-US"/>
            </a:br>
            <a:r>
              <a:rPr lang="en-US"/>
              <a:t>Notes:</a:t>
            </a:r>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New Board for Motor Drivers</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New Board for Power Supply</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New Board for MCU</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App/Wireless Connectivity Updates</a:t>
            </a:r>
            <a:endParaRPr>
              <a:latin typeface="Arial"/>
              <a:ea typeface="Arial"/>
              <a:cs typeface="Arial"/>
              <a:sym typeface="Arial"/>
            </a:endParaRPr>
          </a:p>
          <a:p>
            <a:pPr indent="-304800" lvl="0" marL="457200" rtl="0" algn="l">
              <a:spcBef>
                <a:spcPts val="0"/>
              </a:spcBef>
              <a:spcAft>
                <a:spcPts val="0"/>
              </a:spcAft>
              <a:buClr>
                <a:schemeClr val="dk1"/>
              </a:buClr>
              <a:buSzPts val="1200"/>
              <a:buChar char="-"/>
            </a:pPr>
            <a:r>
              <a:rPr lang="en-US">
                <a:latin typeface="Arial"/>
                <a:ea typeface="Arial"/>
                <a:cs typeface="Arial"/>
                <a:sym typeface="Arial"/>
              </a:rPr>
              <a:t>Physical Design Work/Implementation</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No MAJOR changes, only expected updates</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5 BLDC Motors to 1 or 2</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Motor Movement through MCU not Launchpads</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New Sponsor from TI (not assigned)</a:t>
            </a:r>
            <a:endParaRPr>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endParaRPr/>
          </a:p>
          <a:p>
            <a:pPr indent="0" lvl="0" marL="0" rtl="0" algn="l">
              <a:spcBef>
                <a:spcPts val="0"/>
              </a:spcBef>
              <a:spcAft>
                <a:spcPts val="0"/>
              </a:spcAft>
              <a:buClr>
                <a:schemeClr val="dk1"/>
              </a:buClr>
              <a:buFont typeface="Arial"/>
              <a:buNone/>
            </a:pPr>
            <a:r>
              <a:rPr lang="en-US">
                <a:latin typeface="Arial"/>
                <a:ea typeface="Arial"/>
                <a:cs typeface="Arial"/>
                <a:sym typeface="Arial"/>
              </a:rPr>
              <a:t>High level figure showing where you are at in the project, what’s completed, what’s underway – it should take about 30 seconds to summarize where you are in the timeline</a:t>
            </a:r>
            <a:endParaRPr>
              <a:latin typeface="Arial"/>
              <a:ea typeface="Arial"/>
              <a:cs typeface="Arial"/>
              <a:sym typeface="Arial"/>
            </a:endParaRPr>
          </a:p>
          <a:p>
            <a:pPr indent="0" lvl="0" marL="0" rtl="0" algn="l">
              <a:spcBef>
                <a:spcPts val="0"/>
              </a:spcBef>
              <a:spcAft>
                <a:spcPts val="0"/>
              </a:spcAft>
              <a:buClr>
                <a:schemeClr val="dk1"/>
              </a:buClr>
              <a:buFont typeface="Arial"/>
              <a:buNone/>
            </a:pPr>
            <a:r>
              <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en-US">
                <a:latin typeface="Arial"/>
                <a:ea typeface="Arial"/>
                <a:cs typeface="Arial"/>
                <a:sym typeface="Arial"/>
              </a:rPr>
              <a:t>-- Save discussion for subsystem update</a:t>
            </a:r>
            <a:endParaRPr>
              <a:latin typeface="Arial"/>
              <a:ea typeface="Arial"/>
              <a:cs typeface="Arial"/>
              <a:sym typeface="Arial"/>
            </a:endParaRPr>
          </a:p>
          <a:p>
            <a:pPr indent="0" lvl="0" marL="0" rtl="0" algn="l">
              <a:spcBef>
                <a:spcPts val="0"/>
              </a:spcBef>
              <a:spcAft>
                <a:spcPts val="0"/>
              </a:spcAft>
              <a:buClr>
                <a:schemeClr val="dk1"/>
              </a:buClr>
              <a:buFont typeface="Arial"/>
              <a:buNone/>
            </a:pPr>
            <a:r>
              <a:rPr lang="en-US">
                <a:latin typeface="Arial"/>
                <a:ea typeface="Arial"/>
                <a:cs typeface="Arial"/>
                <a:sym typeface="Arial"/>
              </a:rPr>
              <a:t>-- Save detail for execution plan &amp; validation plan status</a:t>
            </a:r>
            <a:endParaRPr>
              <a:latin typeface="Arial"/>
              <a:ea typeface="Arial"/>
              <a:cs typeface="Arial"/>
              <a:sym typeface="Arial"/>
            </a:endParaRPr>
          </a:p>
          <a:p>
            <a:pPr indent="0" lvl="0" marL="0" rtl="0" algn="l">
              <a:spcBef>
                <a:spcPts val="0"/>
              </a:spcBef>
              <a:spcAft>
                <a:spcPts val="0"/>
              </a:spcAft>
              <a:buClr>
                <a:schemeClr val="dk1"/>
              </a:buClr>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15" name="Google Shape;1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41" name="Google Shape;14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3"/>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p:nvPr>
            <p:ph idx="2" type="pic"/>
          </p:nvPr>
        </p:nvSpPr>
        <p:spPr>
          <a:xfrm>
            <a:off x="3200400" y="1196430"/>
            <a:ext cx="5486400" cy="4850287"/>
          </a:xfrm>
          <a:prstGeom prst="rect">
            <a:avLst/>
          </a:prstGeom>
          <a:noFill/>
          <a:ln>
            <a:noFill/>
          </a:ln>
        </p:spPr>
      </p:sp>
      <p:sp>
        <p:nvSpPr>
          <p:cNvPr id="50" name="Google Shape;50;p17"/>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42: Multi-Axis Cobot for Factory Automation</a:t>
            </a:r>
            <a:endParaRPr/>
          </a:p>
          <a:p>
            <a:pPr indent="0" lvl="0" marL="0" rtl="0" algn="r">
              <a:lnSpc>
                <a:spcPct val="100000"/>
              </a:lnSpc>
              <a:spcBef>
                <a:spcPts val="0"/>
              </a:spcBef>
              <a:spcAft>
                <a:spcPts val="0"/>
              </a:spcAft>
              <a:buClr>
                <a:schemeClr val="lt1"/>
              </a:buClr>
              <a:buSzPct val="162932"/>
              <a:buFont typeface="Arial"/>
              <a:buNone/>
            </a:pPr>
            <a:r>
              <a:rPr lang="en-US"/>
              <a:t>Bi-Weekly Update 1</a:t>
            </a:r>
            <a:br>
              <a:rPr lang="en-US"/>
            </a:br>
            <a:r>
              <a:rPr lang="en-US" sz="2200"/>
              <a:t>Emily Hamsa, Ethan Woods, Adrian Guzman, Jaishil Shah</a:t>
            </a:r>
            <a:br>
              <a:rPr lang="en-US" sz="2455"/>
            </a:br>
            <a:r>
              <a:rPr lang="en-US" sz="2455"/>
              <a:t>Sponsor: Matthew Krebs </a:t>
            </a:r>
            <a:br>
              <a:rPr lang="en-US" sz="2455"/>
            </a:br>
            <a:r>
              <a:rPr lang="en-US" sz="2455"/>
              <a:t>TA: Zian Wang</a:t>
            </a:r>
            <a:br>
              <a:rPr lang="en-US" sz="2455"/>
            </a:br>
            <a:endParaRPr sz="2455"/>
          </a:p>
        </p:txBody>
      </p:sp>
      <p:sp>
        <p:nvSpPr>
          <p:cNvPr id="59" name="Google Shape;59;p1"/>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1"/>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2ad52f00be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MCU/Processing Subsystem</a:t>
            </a:r>
            <a:endParaRPr/>
          </a:p>
          <a:p>
            <a:pPr indent="0" lvl="0" marL="0" rtl="0" algn="ctr">
              <a:lnSpc>
                <a:spcPct val="115000"/>
              </a:lnSpc>
              <a:spcBef>
                <a:spcPts val="0"/>
              </a:spcBef>
              <a:spcAft>
                <a:spcPts val="0"/>
              </a:spcAft>
              <a:buClr>
                <a:schemeClr val="dk1"/>
              </a:buClr>
              <a:buSzPts val="990"/>
              <a:buFont typeface="Arial"/>
              <a:buNone/>
            </a:pPr>
            <a:r>
              <a:rPr lang="en-US" sz="1720"/>
              <a:t>Ad</a:t>
            </a:r>
            <a:r>
              <a:rPr lang="en-US" sz="1720"/>
              <a:t>rian Guzman</a:t>
            </a:r>
            <a:endParaRPr sz="2980"/>
          </a:p>
        </p:txBody>
      </p:sp>
      <p:graphicFrame>
        <p:nvGraphicFramePr>
          <p:cNvPr id="164" name="Google Shape;164;g32ad52f00be_0_0"/>
          <p:cNvGraphicFramePr/>
          <p:nvPr/>
        </p:nvGraphicFramePr>
        <p:xfrm>
          <a:off x="685800" y="1952075"/>
          <a:ext cx="3000000" cy="3000000"/>
        </p:xfrm>
        <a:graphic>
          <a:graphicData uri="http://schemas.openxmlformats.org/drawingml/2006/table">
            <a:tbl>
              <a:tblPr>
                <a:noFill/>
                <a:tableStyleId>{805036D5-6F18-47FB-AC50-40BF8EF6C8A9}</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20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Compiled different programs on MCU and reviewed output on oscilloscope</a:t>
                      </a:r>
                      <a:endParaRPr sz="1800"/>
                    </a:p>
                    <a:p>
                      <a:pPr indent="-342900" lvl="0" marL="457200" marR="0" rtl="0" algn="l">
                        <a:spcBef>
                          <a:spcPts val="0"/>
                        </a:spcBef>
                        <a:spcAft>
                          <a:spcPts val="0"/>
                        </a:spcAft>
                        <a:buSzPts val="1800"/>
                        <a:buChar char="-"/>
                      </a:pPr>
                      <a:r>
                        <a:rPr lang="en-US" sz="1800"/>
                        <a:t>Wrote code that will increase/decrease PWM duty cycle based on ESP-32 input</a:t>
                      </a:r>
                      <a:endParaRPr sz="1800"/>
                    </a:p>
                    <a:p>
                      <a:pPr indent="-342900" lvl="0" marL="457200" marR="0" rtl="0" algn="l">
                        <a:spcBef>
                          <a:spcPts val="0"/>
                        </a:spcBef>
                        <a:spcAft>
                          <a:spcPts val="0"/>
                        </a:spcAft>
                        <a:buSzPts val="1800"/>
                        <a:buChar char="-"/>
                      </a:pPr>
                      <a:r>
                        <a:rPr lang="en-US" sz="1800"/>
                        <a:t>Created new schematic &amp; layout for PCB</a:t>
                      </a:r>
                      <a:r>
                        <a:rPr lang="en-US" sz="1800"/>
                        <a:t> to</a:t>
                      </a:r>
                      <a:r>
                        <a:rPr lang="en-US" sz="1800"/>
                        <a:t> be used in ECEN 404</a:t>
                      </a:r>
                      <a:endParaRPr sz="1800"/>
                    </a:p>
                    <a:p>
                      <a:pPr indent="0" lvl="0" marL="457200" marR="0" rtl="0" algn="l">
                        <a:spcBef>
                          <a:spcPts val="0"/>
                        </a:spcBef>
                        <a:spcAft>
                          <a:spcPts val="0"/>
                        </a:spcAft>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Place order for PCB</a:t>
                      </a:r>
                      <a:endParaRPr sz="1800"/>
                    </a:p>
                    <a:p>
                      <a:pPr indent="-342900" lvl="0" marL="457200" marR="0" rtl="0" algn="l">
                        <a:spcBef>
                          <a:spcPts val="0"/>
                        </a:spcBef>
                        <a:spcAft>
                          <a:spcPts val="0"/>
                        </a:spcAft>
                        <a:buSzPts val="1800"/>
                        <a:buChar char="-"/>
                      </a:pPr>
                      <a:r>
                        <a:rPr lang="en-US" sz="1800"/>
                        <a:t>Place order for components</a:t>
                      </a:r>
                      <a:endParaRPr sz="1800"/>
                    </a:p>
                    <a:p>
                      <a:pPr indent="-342900" lvl="0" marL="457200" marR="0" rtl="0" algn="l">
                        <a:spcBef>
                          <a:spcPts val="0"/>
                        </a:spcBef>
                        <a:spcAft>
                          <a:spcPts val="0"/>
                        </a:spcAft>
                        <a:buSzPts val="1800"/>
                        <a:buChar char="-"/>
                      </a:pPr>
                      <a:r>
                        <a:rPr lang="en-US" sz="1800"/>
                        <a:t>Solder PCB after material arrival</a:t>
                      </a:r>
                      <a:endParaRPr sz="1800"/>
                    </a:p>
                    <a:p>
                      <a:pPr indent="-342900" lvl="0" marL="457200" marR="0" rtl="0" algn="l">
                        <a:spcBef>
                          <a:spcPts val="0"/>
                        </a:spcBef>
                        <a:spcAft>
                          <a:spcPts val="0"/>
                        </a:spcAft>
                        <a:buSzPts val="1800"/>
                        <a:buChar char="-"/>
                      </a:pPr>
                      <a:r>
                        <a:rPr lang="en-US" sz="1800"/>
                        <a:t>Debug new PCB, ensure previous software is running on new board to begin integration with motor driver subsystem</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2ad52f00be_0_6"/>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MCU/Processing Subsystem</a:t>
            </a:r>
            <a:endParaRPr/>
          </a:p>
          <a:p>
            <a:pPr indent="0" lvl="0" marL="0" rtl="0" algn="ctr">
              <a:lnSpc>
                <a:spcPct val="115000"/>
              </a:lnSpc>
              <a:spcBef>
                <a:spcPts val="0"/>
              </a:spcBef>
              <a:spcAft>
                <a:spcPts val="0"/>
              </a:spcAft>
              <a:buClr>
                <a:schemeClr val="dk1"/>
              </a:buClr>
              <a:buSzPts val="990"/>
              <a:buFont typeface="Arial"/>
              <a:buNone/>
            </a:pPr>
            <a:r>
              <a:rPr lang="en-US" sz="1720"/>
              <a:t>Adrian Guzman</a:t>
            </a:r>
            <a:endParaRPr sz="2980"/>
          </a:p>
        </p:txBody>
      </p:sp>
      <p:sp>
        <p:nvSpPr>
          <p:cNvPr id="170" name="Google Shape;170;g32ad52f00be_0_6"/>
          <p:cNvSpPr txBox="1"/>
          <p:nvPr/>
        </p:nvSpPr>
        <p:spPr>
          <a:xfrm>
            <a:off x="5235500" y="2511450"/>
            <a:ext cx="3662400" cy="1835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US" sz="1200">
                <a:solidFill>
                  <a:schemeClr val="dk1"/>
                </a:solidFill>
              </a:rPr>
              <a:t>Previously in 403, the PWM signal was a stagnant square wave.</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Given ESP-32 input (high/low) the duty </a:t>
            </a:r>
            <a:r>
              <a:rPr lang="en-US" sz="1200">
                <a:solidFill>
                  <a:schemeClr val="dk1"/>
                </a:solidFill>
              </a:rPr>
              <a:t>cycle</a:t>
            </a:r>
            <a:r>
              <a:rPr lang="en-US" sz="1200">
                <a:solidFill>
                  <a:schemeClr val="dk1"/>
                </a:solidFill>
              </a:rPr>
              <a:t> of PWM toggles from 20% to 50% and 50% to 80%.</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Additionally</a:t>
            </a:r>
            <a:r>
              <a:rPr lang="en-US" sz="1200">
                <a:solidFill>
                  <a:schemeClr val="dk1"/>
                </a:solidFill>
              </a:rPr>
              <a:t>, another program allows the PWM wave to increase from 0% to 90% </a:t>
            </a:r>
            <a:r>
              <a:rPr lang="en-US" sz="1200">
                <a:solidFill>
                  <a:schemeClr val="dk1"/>
                </a:solidFill>
              </a:rPr>
              <a:t>continuously</a:t>
            </a:r>
            <a:r>
              <a:rPr lang="en-US" sz="1200">
                <a:solidFill>
                  <a:schemeClr val="dk1"/>
                </a:solidFill>
              </a:rPr>
              <a:t> in one cycle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grpSp>
        <p:nvGrpSpPr>
          <p:cNvPr id="171" name="Google Shape;171;g32ad52f00be_0_6"/>
          <p:cNvGrpSpPr/>
          <p:nvPr/>
        </p:nvGrpSpPr>
        <p:grpSpPr>
          <a:xfrm>
            <a:off x="262530" y="2045425"/>
            <a:ext cx="4752950" cy="1980846"/>
            <a:chOff x="284200" y="2436172"/>
            <a:chExt cx="5135548" cy="2149822"/>
          </a:xfrm>
        </p:grpSpPr>
        <p:pic>
          <p:nvPicPr>
            <p:cNvPr id="172" name="Google Shape;172;g32ad52f00be_0_6"/>
            <p:cNvPicPr preferRelativeResize="0"/>
            <p:nvPr/>
          </p:nvPicPr>
          <p:blipFill>
            <a:blip r:embed="rId3">
              <a:alphaModFix/>
            </a:blip>
            <a:stretch>
              <a:fillRect/>
            </a:stretch>
          </p:blipFill>
          <p:spPr>
            <a:xfrm>
              <a:off x="284200" y="2962225"/>
              <a:ext cx="1542600" cy="1173975"/>
            </a:xfrm>
            <a:prstGeom prst="rect">
              <a:avLst/>
            </a:prstGeom>
            <a:noFill/>
            <a:ln>
              <a:noFill/>
            </a:ln>
          </p:spPr>
        </p:pic>
        <p:pic>
          <p:nvPicPr>
            <p:cNvPr id="173" name="Google Shape;173;g32ad52f00be_0_6"/>
            <p:cNvPicPr preferRelativeResize="0"/>
            <p:nvPr/>
          </p:nvPicPr>
          <p:blipFill>
            <a:blip r:embed="rId4">
              <a:alphaModFix/>
            </a:blip>
            <a:stretch>
              <a:fillRect/>
            </a:stretch>
          </p:blipFill>
          <p:spPr>
            <a:xfrm>
              <a:off x="3877149" y="2960654"/>
              <a:ext cx="1542600" cy="1177107"/>
            </a:xfrm>
            <a:prstGeom prst="rect">
              <a:avLst/>
            </a:prstGeom>
            <a:noFill/>
            <a:ln>
              <a:noFill/>
            </a:ln>
          </p:spPr>
        </p:pic>
        <p:pic>
          <p:nvPicPr>
            <p:cNvPr id="174" name="Google Shape;174;g32ad52f00be_0_6"/>
            <p:cNvPicPr preferRelativeResize="0"/>
            <p:nvPr/>
          </p:nvPicPr>
          <p:blipFill>
            <a:blip r:embed="rId5">
              <a:alphaModFix/>
            </a:blip>
            <a:stretch>
              <a:fillRect/>
            </a:stretch>
          </p:blipFill>
          <p:spPr>
            <a:xfrm>
              <a:off x="2099161" y="2962224"/>
              <a:ext cx="1505631" cy="1173975"/>
            </a:xfrm>
            <a:prstGeom prst="rect">
              <a:avLst/>
            </a:prstGeom>
            <a:noFill/>
            <a:ln>
              <a:noFill/>
            </a:ln>
          </p:spPr>
        </p:pic>
        <p:sp>
          <p:nvSpPr>
            <p:cNvPr id="175" name="Google Shape;175;g32ad52f00be_0_6"/>
            <p:cNvSpPr txBox="1"/>
            <p:nvPr/>
          </p:nvSpPr>
          <p:spPr>
            <a:xfrm>
              <a:off x="806638" y="4274922"/>
              <a:ext cx="6423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a:t>
              </a:r>
              <a:endParaRPr b="1" sz="1200">
                <a:solidFill>
                  <a:schemeClr val="dk1"/>
                </a:solidFill>
              </a:endParaRPr>
            </a:p>
          </p:txBody>
        </p:sp>
        <p:sp>
          <p:nvSpPr>
            <p:cNvPr id="176" name="Google Shape;176;g32ad52f00be_0_6"/>
            <p:cNvSpPr txBox="1"/>
            <p:nvPr/>
          </p:nvSpPr>
          <p:spPr>
            <a:xfrm>
              <a:off x="2613073" y="4275194"/>
              <a:ext cx="6423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50</a:t>
              </a:r>
              <a:r>
                <a:rPr b="1" lang="en-US" sz="1200">
                  <a:solidFill>
                    <a:schemeClr val="dk1"/>
                  </a:solidFill>
                </a:rPr>
                <a:t>%</a:t>
              </a:r>
              <a:endParaRPr b="1" sz="1200">
                <a:solidFill>
                  <a:schemeClr val="dk1"/>
                </a:solidFill>
              </a:endParaRPr>
            </a:p>
          </p:txBody>
        </p:sp>
        <p:sp>
          <p:nvSpPr>
            <p:cNvPr id="177" name="Google Shape;177;g32ad52f00be_0_6"/>
            <p:cNvSpPr txBox="1"/>
            <p:nvPr/>
          </p:nvSpPr>
          <p:spPr>
            <a:xfrm>
              <a:off x="4419486" y="4274923"/>
              <a:ext cx="564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8</a:t>
              </a:r>
              <a:r>
                <a:rPr b="1" lang="en-US" sz="1200">
                  <a:solidFill>
                    <a:schemeClr val="dk1"/>
                  </a:solidFill>
                </a:rPr>
                <a:t>0%</a:t>
              </a:r>
              <a:endParaRPr b="1" sz="1200">
                <a:solidFill>
                  <a:schemeClr val="dk1"/>
                </a:solidFill>
              </a:endParaRPr>
            </a:p>
          </p:txBody>
        </p:sp>
        <p:sp>
          <p:nvSpPr>
            <p:cNvPr id="178" name="Google Shape;178;g32ad52f00be_0_6"/>
            <p:cNvSpPr txBox="1"/>
            <p:nvPr/>
          </p:nvSpPr>
          <p:spPr>
            <a:xfrm>
              <a:off x="1925010" y="2436172"/>
              <a:ext cx="20490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Duty Cycle Change</a:t>
              </a:r>
              <a:endParaRPr b="1">
                <a:solidFill>
                  <a:schemeClr val="dk1"/>
                </a:solidFill>
              </a:endParaRPr>
            </a:p>
          </p:txBody>
        </p:sp>
      </p:grpSp>
      <p:grpSp>
        <p:nvGrpSpPr>
          <p:cNvPr id="179" name="Google Shape;179;g32ad52f00be_0_6"/>
          <p:cNvGrpSpPr/>
          <p:nvPr/>
        </p:nvGrpSpPr>
        <p:grpSpPr>
          <a:xfrm>
            <a:off x="567325" y="4105503"/>
            <a:ext cx="4004663" cy="2607922"/>
            <a:chOff x="567325" y="4250078"/>
            <a:chExt cx="4004663" cy="2607922"/>
          </a:xfrm>
        </p:grpSpPr>
        <p:pic>
          <p:nvPicPr>
            <p:cNvPr id="180" name="Google Shape;180;g32ad52f00be_0_6"/>
            <p:cNvPicPr preferRelativeResize="0"/>
            <p:nvPr/>
          </p:nvPicPr>
          <p:blipFill>
            <a:blip r:embed="rId6">
              <a:alphaModFix/>
            </a:blip>
            <a:stretch>
              <a:fillRect/>
            </a:stretch>
          </p:blipFill>
          <p:spPr>
            <a:xfrm>
              <a:off x="567325" y="4760375"/>
              <a:ext cx="1896345" cy="1835099"/>
            </a:xfrm>
            <a:prstGeom prst="rect">
              <a:avLst/>
            </a:prstGeom>
            <a:noFill/>
            <a:ln>
              <a:noFill/>
            </a:ln>
          </p:spPr>
        </p:pic>
        <p:pic>
          <p:nvPicPr>
            <p:cNvPr id="181" name="Google Shape;181;g32ad52f00be_0_6"/>
            <p:cNvPicPr preferRelativeResize="0"/>
            <p:nvPr/>
          </p:nvPicPr>
          <p:blipFill>
            <a:blip r:embed="rId7">
              <a:alphaModFix/>
            </a:blip>
            <a:stretch>
              <a:fillRect/>
            </a:stretch>
          </p:blipFill>
          <p:spPr>
            <a:xfrm>
              <a:off x="2675637" y="4760372"/>
              <a:ext cx="1896351" cy="1828315"/>
            </a:xfrm>
            <a:prstGeom prst="rect">
              <a:avLst/>
            </a:prstGeom>
            <a:noFill/>
            <a:ln>
              <a:noFill/>
            </a:ln>
          </p:spPr>
        </p:pic>
        <p:sp>
          <p:nvSpPr>
            <p:cNvPr id="182" name="Google Shape;182;g32ad52f00be_0_6"/>
            <p:cNvSpPr txBox="1"/>
            <p:nvPr/>
          </p:nvSpPr>
          <p:spPr>
            <a:xfrm>
              <a:off x="1708016" y="4250078"/>
              <a:ext cx="178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NEW PCB Design</a:t>
              </a:r>
              <a:endParaRPr b="1">
                <a:solidFill>
                  <a:schemeClr val="dk1"/>
                </a:solidFill>
              </a:endParaRPr>
            </a:p>
          </p:txBody>
        </p:sp>
        <p:sp>
          <p:nvSpPr>
            <p:cNvPr id="183" name="Google Shape;183;g32ad52f00be_0_6"/>
            <p:cNvSpPr txBox="1"/>
            <p:nvPr/>
          </p:nvSpPr>
          <p:spPr>
            <a:xfrm>
              <a:off x="1203200" y="6635100"/>
              <a:ext cx="6246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Front</a:t>
              </a:r>
              <a:endParaRPr b="1" sz="1200">
                <a:solidFill>
                  <a:schemeClr val="dk1"/>
                </a:solidFill>
              </a:endParaRPr>
            </a:p>
          </p:txBody>
        </p:sp>
        <p:sp>
          <p:nvSpPr>
            <p:cNvPr id="184" name="Google Shape;184;g32ad52f00be_0_6"/>
            <p:cNvSpPr txBox="1"/>
            <p:nvPr/>
          </p:nvSpPr>
          <p:spPr>
            <a:xfrm>
              <a:off x="3292926" y="6635100"/>
              <a:ext cx="5541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Back</a:t>
              </a:r>
              <a:endParaRPr b="1" sz="1200">
                <a:solidFill>
                  <a:schemeClr val="dk1"/>
                </a:solidFill>
              </a:endParaRPr>
            </a:p>
          </p:txBody>
        </p:sp>
      </p:grpSp>
      <p:sp>
        <p:nvSpPr>
          <p:cNvPr id="185" name="Google Shape;185;g32ad52f00be_0_6"/>
          <p:cNvSpPr txBox="1"/>
          <p:nvPr/>
        </p:nvSpPr>
        <p:spPr>
          <a:xfrm>
            <a:off x="5235500" y="4491913"/>
            <a:ext cx="3662400" cy="1835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US" sz="1200">
                <a:solidFill>
                  <a:schemeClr val="dk1"/>
                </a:solidFill>
              </a:rPr>
              <a:t>Created new schematic and </a:t>
            </a:r>
            <a:r>
              <a:rPr lang="en-US" sz="1200">
                <a:solidFill>
                  <a:schemeClr val="dk1"/>
                </a:solidFill>
              </a:rPr>
              <a:t>layout for PCB</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Ensured compatibility between team members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DRC showing zero errors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Review components not used from previous design to save money</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Order PCB and new components by this week</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2ad52f00be_0_1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990"/>
              <a:buFont typeface="Arial"/>
              <a:buNone/>
            </a:pPr>
            <a:r>
              <a:rPr lang="en-US" sz="1720"/>
              <a:t>Emily Hamsa</a:t>
            </a:r>
            <a:endParaRPr sz="2980"/>
          </a:p>
        </p:txBody>
      </p:sp>
      <p:graphicFrame>
        <p:nvGraphicFramePr>
          <p:cNvPr id="191" name="Google Shape;191;g32ad52f00be_0_12"/>
          <p:cNvGraphicFramePr/>
          <p:nvPr/>
        </p:nvGraphicFramePr>
        <p:xfrm>
          <a:off x="685800" y="1952075"/>
          <a:ext cx="3000000" cy="3000000"/>
        </p:xfrm>
        <a:graphic>
          <a:graphicData uri="http://schemas.openxmlformats.org/drawingml/2006/table">
            <a:tbl>
              <a:tblPr>
                <a:noFill/>
                <a:tableStyleId>{805036D5-6F18-47FB-AC50-40BF8EF6C8A9}</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10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Updated PCB layout to include more </a:t>
                      </a:r>
                      <a:r>
                        <a:rPr lang="en-US" sz="1800"/>
                        <a:t>power plains</a:t>
                      </a:r>
                      <a:endParaRPr sz="1800"/>
                    </a:p>
                    <a:p>
                      <a:pPr indent="-342900" lvl="0" marL="457200" marR="0" rtl="0" algn="l">
                        <a:spcBef>
                          <a:spcPts val="0"/>
                        </a:spcBef>
                        <a:spcAft>
                          <a:spcPts val="0"/>
                        </a:spcAft>
                        <a:buSzPts val="1800"/>
                        <a:buChar char="-"/>
                      </a:pPr>
                      <a:r>
                        <a:rPr lang="en-US" sz="1800"/>
                        <a:t>Updated 12V step-down circuit to include IC more suited for this application</a:t>
                      </a:r>
                      <a:endParaRPr sz="1800"/>
                    </a:p>
                    <a:p>
                      <a:pPr indent="-342900" lvl="0" marL="457200" marR="0" rtl="0" algn="l">
                        <a:spcBef>
                          <a:spcPts val="0"/>
                        </a:spcBef>
                        <a:spcAft>
                          <a:spcPts val="0"/>
                        </a:spcAft>
                        <a:buSzPts val="1800"/>
                        <a:buChar char="-"/>
                      </a:pPr>
                      <a:r>
                        <a:rPr lang="en-US" sz="1800"/>
                        <a:t>Outlined changes needed for PCB to incorporate new design </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75575"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Implement all needed changes to PCB in preparation for implementation</a:t>
                      </a:r>
                      <a:endParaRPr sz="1800"/>
                    </a:p>
                    <a:p>
                      <a:pPr indent="-342900" lvl="0" marL="457200" marR="0" rtl="0" algn="l">
                        <a:spcBef>
                          <a:spcPts val="0"/>
                        </a:spcBef>
                        <a:spcAft>
                          <a:spcPts val="0"/>
                        </a:spcAft>
                        <a:buSzPts val="1800"/>
                        <a:buChar char="-"/>
                      </a:pPr>
                      <a:r>
                        <a:rPr lang="en-US" sz="1800"/>
                        <a:t>Order and begin PCB assembly</a:t>
                      </a:r>
                      <a:endParaRPr sz="1800"/>
                    </a:p>
                    <a:p>
                      <a:pPr indent="-342900" lvl="0" marL="457200" marR="0" rtl="0" algn="l">
                        <a:spcBef>
                          <a:spcPts val="0"/>
                        </a:spcBef>
                        <a:spcAft>
                          <a:spcPts val="0"/>
                        </a:spcAft>
                        <a:buSzPts val="1800"/>
                        <a:buChar char="-"/>
                      </a:pPr>
                      <a:r>
                        <a:rPr lang="en-US" sz="1800"/>
                        <a:t>Begin work on </a:t>
                      </a:r>
                      <a:r>
                        <a:rPr lang="en-US" sz="1800"/>
                        <a:t>physical</a:t>
                      </a:r>
                      <a:r>
                        <a:rPr lang="en-US" sz="1800"/>
                        <a:t> design and modifications</a:t>
                      </a:r>
                      <a:endParaRPr sz="1800"/>
                    </a:p>
                    <a:p>
                      <a:pPr indent="-342900" lvl="1" marL="914400" marR="0" rtl="0" algn="l">
                        <a:spcBef>
                          <a:spcPts val="0"/>
                        </a:spcBef>
                        <a:spcAft>
                          <a:spcPts val="0"/>
                        </a:spcAft>
                        <a:buSzPts val="1800"/>
                        <a:buChar char="-"/>
                      </a:pPr>
                      <a:r>
                        <a:rPr lang="en-US" sz="1800"/>
                        <a:t>Get red-badge certification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2ad52f00be_0_18"/>
          <p:cNvSpPr txBox="1"/>
          <p:nvPr>
            <p:ph idx="1" type="body"/>
          </p:nvPr>
        </p:nvSpPr>
        <p:spPr>
          <a:xfrm>
            <a:off x="457200" y="2049275"/>
            <a:ext cx="2817900" cy="1096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360"/>
              </a:spcBef>
              <a:spcAft>
                <a:spcPts val="0"/>
              </a:spcAft>
              <a:buNone/>
            </a:pPr>
            <a:r>
              <a:rPr b="1" lang="en-US" sz="2000"/>
              <a:t>End of 403:</a:t>
            </a:r>
            <a:endParaRPr b="1" sz="691"/>
          </a:p>
          <a:p>
            <a:pPr indent="0" lvl="0" marL="0" rtl="0" algn="l">
              <a:spcBef>
                <a:spcPts val="360"/>
              </a:spcBef>
              <a:spcAft>
                <a:spcPts val="0"/>
              </a:spcAft>
              <a:buNone/>
            </a:pPr>
            <a:r>
              <a:rPr lang="en-US" sz="1500"/>
              <a:t>Working:</a:t>
            </a:r>
            <a:r>
              <a:rPr b="1" lang="en-US" sz="1500"/>
              <a:t> </a:t>
            </a:r>
            <a:r>
              <a:rPr lang="en-US" sz="1500"/>
              <a:t>6V 1A</a:t>
            </a:r>
            <a:r>
              <a:rPr lang="en-US" sz="1500"/>
              <a:t>, 12V 1A, 24V 1A output</a:t>
            </a:r>
            <a:endParaRPr sz="1500"/>
          </a:p>
          <a:p>
            <a:pPr indent="0" lvl="0" marL="0" rtl="0" algn="l">
              <a:spcBef>
                <a:spcPts val="360"/>
              </a:spcBef>
              <a:spcAft>
                <a:spcPts val="0"/>
              </a:spcAft>
              <a:buNone/>
            </a:pPr>
            <a:r>
              <a:rPr lang="en-US" sz="1500"/>
              <a:t>Not Working: 3.3V 500mA, 5V 1A output</a:t>
            </a:r>
            <a:endParaRPr sz="1500"/>
          </a:p>
        </p:txBody>
      </p:sp>
      <p:sp>
        <p:nvSpPr>
          <p:cNvPr id="197" name="Google Shape;197;g32ad52f00be_0_18"/>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990"/>
              <a:buFont typeface="Arial"/>
              <a:buNone/>
            </a:pPr>
            <a:r>
              <a:rPr lang="en-US" sz="1720"/>
              <a:t>Emily Hamsa</a:t>
            </a:r>
            <a:endParaRPr sz="2980"/>
          </a:p>
        </p:txBody>
      </p:sp>
      <p:sp>
        <p:nvSpPr>
          <p:cNvPr id="198" name="Google Shape;198;g32ad52f00be_0_18"/>
          <p:cNvSpPr txBox="1"/>
          <p:nvPr/>
        </p:nvSpPr>
        <p:spPr>
          <a:xfrm>
            <a:off x="9543048" y="2179472"/>
            <a:ext cx="27531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Interesting figure related to your subsystem progress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Detail on what works, what doesn’t, what is changing</a:t>
            </a:r>
            <a:endParaRPr/>
          </a:p>
        </p:txBody>
      </p:sp>
      <p:sp>
        <p:nvSpPr>
          <p:cNvPr id="199" name="Google Shape;199;g32ad52f00be_0_18"/>
          <p:cNvSpPr txBox="1"/>
          <p:nvPr>
            <p:ph idx="1" type="body"/>
          </p:nvPr>
        </p:nvSpPr>
        <p:spPr>
          <a:xfrm>
            <a:off x="457200" y="3189475"/>
            <a:ext cx="4890300" cy="36684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b="1" lang="en-US" sz="1900"/>
              <a:t>Expected Changes in 404</a:t>
            </a:r>
            <a:endParaRPr b="1" sz="1900"/>
          </a:p>
          <a:p>
            <a:pPr indent="-336550" lvl="0" marL="457200" rtl="0" algn="l">
              <a:spcBef>
                <a:spcPts val="360"/>
              </a:spcBef>
              <a:spcAft>
                <a:spcPts val="0"/>
              </a:spcAft>
              <a:buSzPts val="1700"/>
              <a:buChar char="-"/>
            </a:pPr>
            <a:r>
              <a:rPr lang="en-US" sz="1700"/>
              <a:t>Load-list revision, output voltage, and PCB design changes</a:t>
            </a:r>
            <a:endParaRPr sz="1700"/>
          </a:p>
          <a:p>
            <a:pPr indent="-336550" lvl="1" marL="914400" rtl="0" algn="l">
              <a:spcBef>
                <a:spcPts val="0"/>
              </a:spcBef>
              <a:spcAft>
                <a:spcPts val="0"/>
              </a:spcAft>
              <a:buSzPts val="1700"/>
              <a:buChar char="-"/>
            </a:pPr>
            <a:r>
              <a:rPr lang="en-US" sz="1700"/>
              <a:t>With removal of most BLDC motors in exchange for Servo motors, load demands will also change</a:t>
            </a:r>
            <a:endParaRPr sz="1700"/>
          </a:p>
          <a:p>
            <a:pPr indent="-336550" lvl="0" marL="457200" rtl="0" algn="l">
              <a:spcBef>
                <a:spcPts val="0"/>
              </a:spcBef>
              <a:spcAft>
                <a:spcPts val="0"/>
              </a:spcAft>
              <a:buSzPts val="1700"/>
              <a:buChar char="-"/>
            </a:pPr>
            <a:r>
              <a:rPr lang="en-US" sz="1700"/>
              <a:t>Removal of the battery charger from the subsystem tasks</a:t>
            </a:r>
            <a:endParaRPr sz="1700"/>
          </a:p>
          <a:p>
            <a:pPr indent="-336550" lvl="1" marL="914400" rtl="0" algn="l">
              <a:spcBef>
                <a:spcPts val="0"/>
              </a:spcBef>
              <a:spcAft>
                <a:spcPts val="0"/>
              </a:spcAft>
              <a:buSzPts val="1700"/>
              <a:buChar char="-"/>
            </a:pPr>
            <a:r>
              <a:rPr lang="en-US" sz="1700"/>
              <a:t>Efforts should be focused on implementation and physical design</a:t>
            </a:r>
            <a:endParaRPr sz="1700"/>
          </a:p>
          <a:p>
            <a:pPr indent="-336550" lvl="1" marL="914400" rtl="0" algn="l">
              <a:spcBef>
                <a:spcPts val="0"/>
              </a:spcBef>
              <a:spcAft>
                <a:spcPts val="0"/>
              </a:spcAft>
              <a:buSzPts val="1700"/>
              <a:buChar char="-"/>
            </a:pPr>
            <a:r>
              <a:rPr lang="en-US" sz="1700"/>
              <a:t>Charger isn’t </a:t>
            </a:r>
            <a:r>
              <a:rPr lang="en-US" sz="1700"/>
              <a:t>pertinent</a:t>
            </a:r>
            <a:r>
              <a:rPr lang="en-US" sz="1700"/>
              <a:t> to the success of the project</a:t>
            </a:r>
            <a:endParaRPr sz="1700"/>
          </a:p>
          <a:p>
            <a:pPr indent="0" lvl="0" marL="0" rtl="0" algn="l">
              <a:spcBef>
                <a:spcPts val="360"/>
              </a:spcBef>
              <a:spcAft>
                <a:spcPts val="0"/>
              </a:spcAft>
              <a:buNone/>
            </a:pPr>
            <a:r>
              <a:t/>
            </a:r>
            <a:endParaRPr sz="1700"/>
          </a:p>
        </p:txBody>
      </p:sp>
      <p:pic>
        <p:nvPicPr>
          <p:cNvPr id="200" name="Google Shape;200;g32ad52f00be_0_18"/>
          <p:cNvPicPr preferRelativeResize="0"/>
          <p:nvPr/>
        </p:nvPicPr>
        <p:blipFill>
          <a:blip r:embed="rId3">
            <a:alphaModFix/>
          </a:blip>
          <a:stretch>
            <a:fillRect/>
          </a:stretch>
        </p:blipFill>
        <p:spPr>
          <a:xfrm>
            <a:off x="5886912" y="2151750"/>
            <a:ext cx="3031825" cy="4057575"/>
          </a:xfrm>
          <a:prstGeom prst="rect">
            <a:avLst/>
          </a:prstGeom>
          <a:noFill/>
          <a:ln>
            <a:noFill/>
          </a:ln>
        </p:spPr>
      </p:pic>
      <p:sp>
        <p:nvSpPr>
          <p:cNvPr id="201" name="Google Shape;201;g32ad52f00be_0_18"/>
          <p:cNvSpPr txBox="1"/>
          <p:nvPr>
            <p:ph idx="1" type="body"/>
          </p:nvPr>
        </p:nvSpPr>
        <p:spPr>
          <a:xfrm>
            <a:off x="6426333" y="6355800"/>
            <a:ext cx="1953000" cy="2649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360"/>
              </a:spcBef>
              <a:spcAft>
                <a:spcPts val="0"/>
              </a:spcAft>
              <a:buSzPct val="81190"/>
              <a:buNone/>
            </a:pPr>
            <a:r>
              <a:rPr lang="en-US" sz="1050"/>
              <a:t>Current progress on new PCB</a:t>
            </a:r>
            <a:endParaRPr sz="66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2ad52f00be_0_2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990"/>
              <a:buFont typeface="Arial"/>
              <a:buNone/>
            </a:pPr>
            <a:r>
              <a:rPr lang="en-US" sz="1720"/>
              <a:t>Jaishil Shah</a:t>
            </a:r>
            <a:endParaRPr sz="2980"/>
          </a:p>
        </p:txBody>
      </p:sp>
      <p:graphicFrame>
        <p:nvGraphicFramePr>
          <p:cNvPr id="207" name="Google Shape;207;g32ad52f00be_0_24"/>
          <p:cNvGraphicFramePr/>
          <p:nvPr/>
        </p:nvGraphicFramePr>
        <p:xfrm>
          <a:off x="685800" y="1952075"/>
          <a:ext cx="3000000" cy="3000000"/>
        </p:xfrm>
        <a:graphic>
          <a:graphicData uri="http://schemas.openxmlformats.org/drawingml/2006/table">
            <a:tbl>
              <a:tblPr>
                <a:noFill/>
                <a:tableStyleId>{805036D5-6F18-47FB-AC50-40BF8EF6C8A9}</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10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0" lvl="0" marL="0" marR="0" rtl="0" algn="l">
                        <a:lnSpc>
                          <a:spcPct val="115000"/>
                        </a:lnSpc>
                        <a:spcBef>
                          <a:spcPts val="0"/>
                        </a:spcBef>
                        <a:spcAft>
                          <a:spcPts val="0"/>
                        </a:spcAft>
                        <a:buNone/>
                      </a:pPr>
                      <a:r>
                        <a:rPr lang="en-US" sz="1800"/>
                        <a:t>- Established proper ESP-32 functionality for integration</a:t>
                      </a:r>
                      <a:endParaRPr sz="1800"/>
                    </a:p>
                    <a:p>
                      <a:pPr indent="0" lvl="0" marL="0" marR="0" rtl="0" algn="l">
                        <a:lnSpc>
                          <a:spcPct val="115000"/>
                        </a:lnSpc>
                        <a:spcBef>
                          <a:spcPts val="0"/>
                        </a:spcBef>
                        <a:spcAft>
                          <a:spcPts val="0"/>
                        </a:spcAft>
                        <a:buNone/>
                      </a:pPr>
                      <a:r>
                        <a:rPr lang="en-US" sz="1800"/>
                        <a:t>- Brainstormed and planned out the physical design of the cobot</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800"/>
                        <a:buFont typeface="Arial"/>
                        <a:buNone/>
                      </a:pPr>
                      <a:r>
                        <a:rPr lang="en-US" sz="1800"/>
                        <a:t>- </a:t>
                      </a:r>
                      <a:r>
                        <a:rPr lang="en-US" sz="1800"/>
                        <a:t>Finalize and confirm ESP-32 functionality</a:t>
                      </a:r>
                      <a:endParaRPr sz="1800"/>
                    </a:p>
                    <a:p>
                      <a:pPr indent="0" lvl="0" marL="0" marR="0" rtl="0" algn="l">
                        <a:lnSpc>
                          <a:spcPct val="115000"/>
                        </a:lnSpc>
                        <a:spcBef>
                          <a:spcPts val="0"/>
                        </a:spcBef>
                        <a:spcAft>
                          <a:spcPts val="0"/>
                        </a:spcAft>
                        <a:buClr>
                          <a:schemeClr val="dk1"/>
                        </a:buClr>
                        <a:buSzPts val="1800"/>
                        <a:buFont typeface="Arial"/>
                        <a:buNone/>
                      </a:pPr>
                      <a:r>
                        <a:rPr lang="en-US" sz="1800"/>
                        <a:t>- Revamp mobile </a:t>
                      </a:r>
                      <a:r>
                        <a:rPr lang="en-US" sz="1800"/>
                        <a:t>application</a:t>
                      </a:r>
                      <a:r>
                        <a:rPr lang="en-US" sz="1800"/>
                        <a:t> per the req. of integration</a:t>
                      </a:r>
                      <a:endParaRPr sz="1800"/>
                    </a:p>
                    <a:p>
                      <a:pPr indent="0" lvl="0" marL="0" marR="0" rtl="0" algn="l">
                        <a:lnSpc>
                          <a:spcPct val="115000"/>
                        </a:lnSpc>
                        <a:spcBef>
                          <a:spcPts val="0"/>
                        </a:spcBef>
                        <a:spcAft>
                          <a:spcPts val="0"/>
                        </a:spcAft>
                        <a:buClr>
                          <a:schemeClr val="dk1"/>
                        </a:buClr>
                        <a:buSzPts val="1800"/>
                        <a:buFont typeface="Arial"/>
                        <a:buNone/>
                      </a:pPr>
                      <a:r>
                        <a:rPr lang="en-US" sz="1800"/>
                        <a:t>- Creating and tinkering with the physical design</a:t>
                      </a:r>
                      <a:endParaRPr sz="1800"/>
                    </a:p>
                    <a:p>
                      <a:pPr indent="0" lvl="0" marL="0" marR="0" rtl="0" algn="l">
                        <a:lnSpc>
                          <a:spcPct val="115000"/>
                        </a:lnSpc>
                        <a:spcBef>
                          <a:spcPts val="0"/>
                        </a:spcBef>
                        <a:spcAft>
                          <a:spcPts val="0"/>
                        </a:spcAft>
                        <a:buClr>
                          <a:schemeClr val="dk1"/>
                        </a:buClr>
                        <a:buSzPts val="1800"/>
                        <a:buFont typeface="Arial"/>
                        <a:buNone/>
                      </a:pPr>
                      <a:r>
                        <a:rPr lang="en-US" sz="1800"/>
                        <a:t>- Accomplish wireless communication with the MCU &amp; motors</a:t>
                      </a:r>
                      <a:endParaRPr sz="1800"/>
                    </a:p>
                    <a:p>
                      <a:pPr indent="0" lvl="0" marL="0" marR="0" rtl="0" algn="l">
                        <a:lnSpc>
                          <a:spcPct val="115000"/>
                        </a:lnSpc>
                        <a:spcBef>
                          <a:spcPts val="0"/>
                        </a:spcBef>
                        <a:spcAft>
                          <a:spcPts val="0"/>
                        </a:spcAft>
                        <a:buClr>
                          <a:schemeClr val="dk1"/>
                        </a:buClr>
                        <a:buSzPts val="1800"/>
                        <a:buFont typeface="Arial"/>
                        <a:buNone/>
                      </a:pPr>
                      <a:r>
                        <a:rPr lang="en-US" sz="1800"/>
                        <a:t>- Red-Badge Certification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2ad52f00be_0_30"/>
          <p:cNvSpPr txBox="1"/>
          <p:nvPr>
            <p:ph idx="1" type="body"/>
          </p:nvPr>
        </p:nvSpPr>
        <p:spPr>
          <a:xfrm>
            <a:off x="457200" y="2354075"/>
            <a:ext cx="4872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None/>
            </a:pPr>
            <a:r>
              <a:rPr lang="en-US" sz="1800">
                <a:latin typeface="Cambria"/>
                <a:ea typeface="Cambria"/>
                <a:cs typeface="Cambria"/>
                <a:sym typeface="Cambria"/>
              </a:rPr>
              <a:t>- PCB design for the ESP-32 and application from 403 are being reused, with additions and complexity added.</a:t>
            </a:r>
            <a:endParaRPr sz="1800">
              <a:latin typeface="Cambria"/>
              <a:ea typeface="Cambria"/>
              <a:cs typeface="Cambria"/>
              <a:sym typeface="Cambria"/>
            </a:endParaRPr>
          </a:p>
          <a:p>
            <a:pPr indent="0" lvl="0" marL="0" rtl="0" algn="l">
              <a:spcBef>
                <a:spcPts val="360"/>
              </a:spcBef>
              <a:spcAft>
                <a:spcPts val="0"/>
              </a:spcAft>
              <a:buNone/>
            </a:pPr>
            <a:r>
              <a:rPr lang="en-US" sz="1800">
                <a:latin typeface="Cambria"/>
                <a:ea typeface="Cambria"/>
                <a:cs typeface="Cambria"/>
                <a:sym typeface="Cambria"/>
              </a:rPr>
              <a:t>- Spearheading the physical design and implementation of the cobot.</a:t>
            </a:r>
            <a:endParaRPr sz="1800">
              <a:latin typeface="Cambria"/>
              <a:ea typeface="Cambria"/>
              <a:cs typeface="Cambria"/>
              <a:sym typeface="Cambria"/>
            </a:endParaRPr>
          </a:p>
          <a:p>
            <a:pPr indent="0" lvl="0" marL="0" rtl="0" algn="l">
              <a:spcBef>
                <a:spcPts val="360"/>
              </a:spcBef>
              <a:spcAft>
                <a:spcPts val="0"/>
              </a:spcAft>
              <a:buNone/>
            </a:pPr>
            <a:r>
              <a:rPr lang="en-US" sz="1800">
                <a:latin typeface="Cambria"/>
                <a:ea typeface="Cambria"/>
                <a:cs typeface="Cambria"/>
                <a:sym typeface="Cambria"/>
              </a:rPr>
              <a:t>- Work on communication between MCU &amp; Motors/Drivers</a:t>
            </a:r>
            <a:endParaRPr sz="1800">
              <a:latin typeface="Cambria"/>
              <a:ea typeface="Cambria"/>
              <a:cs typeface="Cambria"/>
              <a:sym typeface="Cambria"/>
            </a:endParaRPr>
          </a:p>
          <a:p>
            <a:pPr indent="0" lvl="0" marL="0" rtl="0" algn="l">
              <a:spcBef>
                <a:spcPts val="360"/>
              </a:spcBef>
              <a:spcAft>
                <a:spcPts val="0"/>
              </a:spcAft>
              <a:buNone/>
            </a:pPr>
            <a:r>
              <a:t/>
            </a:r>
            <a:endParaRPr sz="1800">
              <a:latin typeface="Cambria"/>
              <a:ea typeface="Cambria"/>
              <a:cs typeface="Cambria"/>
              <a:sym typeface="Cambria"/>
            </a:endParaRPr>
          </a:p>
          <a:p>
            <a:pPr indent="0" lvl="0" marL="0" rtl="0" algn="l">
              <a:spcBef>
                <a:spcPts val="0"/>
              </a:spcBef>
              <a:spcAft>
                <a:spcPts val="0"/>
              </a:spcAft>
              <a:buNone/>
            </a:pPr>
            <a:r>
              <a:rPr b="1" lang="en-US" sz="1800">
                <a:latin typeface="Cambria"/>
                <a:ea typeface="Cambria"/>
                <a:cs typeface="Cambria"/>
                <a:sym typeface="Cambria"/>
              </a:rPr>
              <a:t>Issues from 403:</a:t>
            </a:r>
            <a:br>
              <a:rPr b="1" lang="en-US" sz="1800">
                <a:latin typeface="Cambria"/>
                <a:ea typeface="Cambria"/>
                <a:cs typeface="Cambria"/>
                <a:sym typeface="Cambria"/>
              </a:rPr>
            </a:br>
            <a:r>
              <a:rPr lang="en-US" sz="1800">
                <a:latin typeface="Cambria"/>
                <a:ea typeface="Cambria"/>
                <a:cs typeface="Cambria"/>
                <a:sym typeface="Cambria"/>
              </a:rPr>
              <a:t>- Buggy ESP-32 board, interest in shifting focus to TI BLE device</a:t>
            </a:r>
            <a:endParaRPr sz="1800">
              <a:latin typeface="Cambria"/>
              <a:ea typeface="Cambria"/>
              <a:cs typeface="Cambria"/>
              <a:sym typeface="Cambria"/>
            </a:endParaRPr>
          </a:p>
          <a:p>
            <a:pPr indent="0" lvl="0" marL="0" rtl="0" algn="l">
              <a:spcBef>
                <a:spcPts val="360"/>
              </a:spcBef>
              <a:spcAft>
                <a:spcPts val="0"/>
              </a:spcAft>
              <a:buNone/>
            </a:pPr>
            <a:r>
              <a:rPr lang="en-US" sz="1800">
                <a:latin typeface="Cambria"/>
                <a:ea typeface="Cambria"/>
                <a:cs typeface="Cambria"/>
                <a:sym typeface="Cambria"/>
              </a:rPr>
              <a:t>- Pre-purchased board allows full focus on physical design</a:t>
            </a:r>
            <a:endParaRPr sz="1800">
              <a:latin typeface="Cambria"/>
              <a:ea typeface="Cambria"/>
              <a:cs typeface="Cambria"/>
              <a:sym typeface="Cambria"/>
            </a:endParaRPr>
          </a:p>
        </p:txBody>
      </p:sp>
      <p:sp>
        <p:nvSpPr>
          <p:cNvPr id="213" name="Google Shape;213;g32ad52f00be_0_30"/>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990"/>
              <a:buFont typeface="Arial"/>
              <a:buNone/>
            </a:pPr>
            <a:r>
              <a:rPr lang="en-US" sz="1720"/>
              <a:t>Jaishil Shah</a:t>
            </a:r>
            <a:endParaRPr sz="2980"/>
          </a:p>
        </p:txBody>
      </p:sp>
      <p:pic>
        <p:nvPicPr>
          <p:cNvPr id="214" name="Google Shape;214;g32ad52f00be_0_30"/>
          <p:cNvPicPr preferRelativeResize="0"/>
          <p:nvPr/>
        </p:nvPicPr>
        <p:blipFill>
          <a:blip r:embed="rId3">
            <a:alphaModFix/>
          </a:blip>
          <a:stretch>
            <a:fillRect/>
          </a:stretch>
        </p:blipFill>
        <p:spPr>
          <a:xfrm rot="5400000">
            <a:off x="6187300" y="1470975"/>
            <a:ext cx="1460901" cy="3176100"/>
          </a:xfrm>
          <a:prstGeom prst="rect">
            <a:avLst/>
          </a:prstGeom>
          <a:noFill/>
          <a:ln>
            <a:noFill/>
          </a:ln>
        </p:spPr>
      </p:pic>
      <p:pic>
        <p:nvPicPr>
          <p:cNvPr id="215" name="Google Shape;215;g32ad52f00be_0_30"/>
          <p:cNvPicPr preferRelativeResize="0"/>
          <p:nvPr/>
        </p:nvPicPr>
        <p:blipFill>
          <a:blip r:embed="rId4">
            <a:alphaModFix/>
          </a:blip>
          <a:stretch>
            <a:fillRect/>
          </a:stretch>
        </p:blipFill>
        <p:spPr>
          <a:xfrm>
            <a:off x="5310250" y="4317825"/>
            <a:ext cx="3215002" cy="18084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Parts Ordering Status</a:t>
            </a:r>
            <a:endParaRPr/>
          </a:p>
        </p:txBody>
      </p:sp>
      <p:sp>
        <p:nvSpPr>
          <p:cNvPr id="221" name="Google Shape;221;p8"/>
          <p:cNvSpPr txBox="1"/>
          <p:nvPr/>
        </p:nvSpPr>
        <p:spPr>
          <a:xfrm>
            <a:off x="117900" y="1958425"/>
            <a:ext cx="8512500" cy="46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rPr b="1" lang="en-US" sz="1700">
                <a:solidFill>
                  <a:schemeClr val="dk1"/>
                </a:solidFill>
                <a:latin typeface="Calibri"/>
                <a:ea typeface="Calibri"/>
                <a:cs typeface="Calibri"/>
                <a:sym typeface="Calibri"/>
              </a:rPr>
              <a:t>  Motor Driver Subsystem:</a:t>
            </a:r>
            <a:endParaRPr b="1"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No parts ordered yet but the Final Design of PCB is underway. </a:t>
            </a:r>
            <a:r>
              <a:rPr lang="en-US" sz="1700">
                <a:solidFill>
                  <a:schemeClr val="dk1"/>
                </a:solidFill>
                <a:latin typeface="Calibri"/>
                <a:ea typeface="Calibri"/>
                <a:cs typeface="Calibri"/>
                <a:sym typeface="Calibri"/>
              </a:rPr>
              <a:t>Parts are expected to be ordered by the beginning of next week and hopefully received by end of week. I plan to have the board soldered by the middle of the 3rd week.</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700">
                <a:solidFill>
                  <a:schemeClr val="dk1"/>
                </a:solidFill>
                <a:latin typeface="Calibri"/>
                <a:ea typeface="Calibri"/>
                <a:cs typeface="Calibri"/>
                <a:sym typeface="Calibri"/>
              </a:rPr>
              <a:t>  MCU Subsystem:</a:t>
            </a:r>
            <a:endParaRPr b="1"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No parts ordered yet, PCB and components will be ordered by Friday (1/17). Awaiting </a:t>
            </a:r>
            <a:r>
              <a:rPr lang="en-US" sz="1700">
                <a:solidFill>
                  <a:schemeClr val="dk1"/>
                </a:solidFill>
                <a:latin typeface="Calibri"/>
                <a:ea typeface="Calibri"/>
                <a:cs typeface="Calibri"/>
                <a:sym typeface="Calibri"/>
              </a:rPr>
              <a:t>response</a:t>
            </a:r>
            <a:r>
              <a:rPr lang="en-US" sz="1700">
                <a:solidFill>
                  <a:schemeClr val="dk1"/>
                </a:solidFill>
                <a:latin typeface="Calibri"/>
                <a:ea typeface="Calibri"/>
                <a:cs typeface="Calibri"/>
                <a:sym typeface="Calibri"/>
              </a:rPr>
              <a:t> from TI and capstone department on how to proceed with funding. Plan to receive board mid- late 2nd week and finish assembly a few days after pending its arrival.</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700">
                <a:solidFill>
                  <a:schemeClr val="dk1"/>
                </a:solidFill>
                <a:latin typeface="Calibri"/>
                <a:ea typeface="Calibri"/>
                <a:cs typeface="Calibri"/>
                <a:sym typeface="Calibri"/>
              </a:rPr>
              <a:t>  Power Subsystem:</a:t>
            </a:r>
            <a:endParaRPr b="1"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No parts ordered yet, but on track to finish design and </a:t>
            </a:r>
            <a:r>
              <a:rPr lang="en-US" sz="1700">
                <a:solidFill>
                  <a:schemeClr val="dk1"/>
                </a:solidFill>
                <a:latin typeface="Calibri"/>
                <a:ea typeface="Calibri"/>
                <a:cs typeface="Calibri"/>
                <a:sym typeface="Calibri"/>
              </a:rPr>
              <a:t>order</a:t>
            </a:r>
            <a:r>
              <a:rPr lang="en-US" sz="1700">
                <a:solidFill>
                  <a:schemeClr val="dk1"/>
                </a:solidFill>
                <a:latin typeface="Calibri"/>
                <a:ea typeface="Calibri"/>
                <a:cs typeface="Calibri"/>
                <a:sym typeface="Calibri"/>
              </a:rPr>
              <a:t> by Friday (1/17). Awaiting response from TI and ECEN department to secure funding. After expected arrival, week of 1/27,  assembly will be completed promptly.</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700">
                <a:solidFill>
                  <a:schemeClr val="dk1"/>
                </a:solidFill>
                <a:latin typeface="Calibri"/>
                <a:ea typeface="Calibri"/>
                <a:cs typeface="Calibri"/>
                <a:sym typeface="Calibri"/>
              </a:rPr>
              <a:t>  UI/Wireless Connectivity Subsystem &amp; Physical Design:</a:t>
            </a:r>
            <a:endParaRPr b="1"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Robotic Arm frame from Amazon that will be the skeleton of the cobot. Our team will install all the electrical components present in the final design and buy the mechanical components as they do not fall within the scope of our project’s technical requirements.</a:t>
            </a:r>
            <a:endParaRPr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1143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2c115a9bee_1_47"/>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 ECEN 404</a:t>
            </a:r>
            <a:endParaRPr/>
          </a:p>
        </p:txBody>
      </p:sp>
      <p:pic>
        <p:nvPicPr>
          <p:cNvPr id="228" name="Google Shape;228;g32c115a9bee_1_47"/>
          <p:cNvPicPr preferRelativeResize="0"/>
          <p:nvPr/>
        </p:nvPicPr>
        <p:blipFill>
          <a:blip r:embed="rId3">
            <a:alphaModFix/>
          </a:blip>
          <a:stretch>
            <a:fillRect/>
          </a:stretch>
        </p:blipFill>
        <p:spPr>
          <a:xfrm>
            <a:off x="958200" y="1700477"/>
            <a:ext cx="7227597" cy="48527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0"/>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 You!</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2c115a9bee_1_69"/>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Execution Plan ECEN 404</a:t>
            </a:r>
            <a:endParaRPr/>
          </a:p>
        </p:txBody>
      </p:sp>
      <p:pic>
        <p:nvPicPr>
          <p:cNvPr id="240" name="Google Shape;240;g32c115a9bee_1_69"/>
          <p:cNvPicPr preferRelativeResize="0"/>
          <p:nvPr/>
        </p:nvPicPr>
        <p:blipFill>
          <a:blip r:embed="rId3">
            <a:alphaModFix/>
          </a:blip>
          <a:stretch>
            <a:fillRect/>
          </a:stretch>
        </p:blipFill>
        <p:spPr>
          <a:xfrm>
            <a:off x="152400" y="1852877"/>
            <a:ext cx="8839204" cy="45188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2bfb0a5871_0_1"/>
          <p:cNvSpPr txBox="1"/>
          <p:nvPr>
            <p:ph idx="1" type="body"/>
          </p:nvPr>
        </p:nvSpPr>
        <p:spPr>
          <a:xfrm>
            <a:off x="457200" y="1711793"/>
            <a:ext cx="8229600" cy="4637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40"/>
              <a:buNone/>
            </a:pPr>
            <a:r>
              <a:rPr b="1" lang="en-US" sz="2000"/>
              <a:t>Problem statement:</a:t>
            </a:r>
            <a:r>
              <a:rPr lang="en-US" sz="2700"/>
              <a:t> </a:t>
            </a:r>
            <a:endParaRPr/>
          </a:p>
          <a:p>
            <a:pPr indent="-365760" lvl="0" marL="342900" rtl="0" algn="l">
              <a:lnSpc>
                <a:spcPct val="100000"/>
              </a:lnSpc>
              <a:spcBef>
                <a:spcPts val="0"/>
              </a:spcBef>
              <a:spcAft>
                <a:spcPts val="0"/>
              </a:spcAft>
              <a:buSzPts val="1700"/>
              <a:buFont typeface="Calibri"/>
              <a:buChar char="-"/>
            </a:pPr>
            <a:r>
              <a:rPr lang="en-US" sz="17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1700"/>
          </a:p>
        </p:txBody>
      </p:sp>
      <p:pic>
        <p:nvPicPr>
          <p:cNvPr id="66" name="Google Shape;66;g32bfb0a5871_0_1"/>
          <p:cNvPicPr preferRelativeResize="0"/>
          <p:nvPr/>
        </p:nvPicPr>
        <p:blipFill rotWithShape="1">
          <a:blip r:embed="rId3">
            <a:alphaModFix/>
          </a:blip>
          <a:srcRect b="0" l="0" r="0" t="0"/>
          <a:stretch/>
        </p:blipFill>
        <p:spPr>
          <a:xfrm>
            <a:off x="5883819" y="3592063"/>
            <a:ext cx="2170169" cy="1134974"/>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67" name="Google Shape;67;g32bfb0a5871_0_1"/>
          <p:cNvPicPr preferRelativeResize="0"/>
          <p:nvPr/>
        </p:nvPicPr>
        <p:blipFill rotWithShape="1">
          <a:blip r:embed="rId4">
            <a:alphaModFix/>
          </a:blip>
          <a:srcRect b="0" l="0" r="0" t="0"/>
          <a:stretch/>
        </p:blipFill>
        <p:spPr>
          <a:xfrm>
            <a:off x="1090005" y="3686230"/>
            <a:ext cx="1493304" cy="993725"/>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68" name="Google Shape;68;g32bfb0a5871_0_1"/>
          <p:cNvPicPr preferRelativeResize="0"/>
          <p:nvPr/>
        </p:nvPicPr>
        <p:blipFill rotWithShape="1">
          <a:blip r:embed="rId5">
            <a:alphaModFix/>
          </a:blip>
          <a:srcRect b="0" l="0" r="0" t="0"/>
          <a:stretch/>
        </p:blipFill>
        <p:spPr>
          <a:xfrm>
            <a:off x="3075600" y="3686229"/>
            <a:ext cx="1493303" cy="993725"/>
          </a:xfrm>
          <a:prstGeom prst="rect">
            <a:avLst/>
          </a:prstGeom>
          <a:noFill/>
          <a:ln>
            <a:noFill/>
          </a:ln>
          <a:effectLst>
            <a:outerShdw blurRad="292100" rotWithShape="0" algn="tl" dir="2700000" dist="139700">
              <a:srgbClr val="333333">
                <a:alpha val="64709"/>
              </a:srgbClr>
            </a:outerShdw>
          </a:effectLst>
        </p:spPr>
      </p:pic>
      <p:sp>
        <p:nvSpPr>
          <p:cNvPr id="69" name="Google Shape;69;g32bfb0a5871_0_1"/>
          <p:cNvSpPr txBox="1"/>
          <p:nvPr/>
        </p:nvSpPr>
        <p:spPr>
          <a:xfrm>
            <a:off x="1224667" y="5202460"/>
            <a:ext cx="3798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000000"/>
                </a:solidFill>
                <a:latin typeface="Arial"/>
                <a:ea typeface="Arial"/>
                <a:cs typeface="Arial"/>
                <a:sym typeface="Arial"/>
              </a:rPr>
              <a:t>Human Injury &amp; Burnout in Warehouses</a:t>
            </a:r>
            <a:endParaRPr/>
          </a:p>
        </p:txBody>
      </p:sp>
      <p:sp>
        <p:nvSpPr>
          <p:cNvPr id="70" name="Google Shape;70;g32bfb0a5871_0_1"/>
          <p:cNvSpPr txBox="1"/>
          <p:nvPr/>
        </p:nvSpPr>
        <p:spPr>
          <a:xfrm>
            <a:off x="5932902" y="5202448"/>
            <a:ext cx="1632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500" u="none" cap="none" strike="noStrike">
                <a:solidFill>
                  <a:srgbClr val="000000"/>
                </a:solidFill>
                <a:latin typeface="Arial"/>
                <a:ea typeface="Arial"/>
                <a:cs typeface="Arial"/>
                <a:sym typeface="Arial"/>
              </a:rPr>
              <a:t>Cobot Solution</a:t>
            </a:r>
            <a:endParaRPr/>
          </a:p>
        </p:txBody>
      </p:sp>
      <p:sp>
        <p:nvSpPr>
          <p:cNvPr id="71" name="Google Shape;71;g32bfb0a5871_0_1"/>
          <p:cNvSpPr txBox="1"/>
          <p:nvPr>
            <p:ph type="title"/>
          </p:nvPr>
        </p:nvSpPr>
        <p:spPr>
          <a:xfrm>
            <a:off x="609625" y="104500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Bin Picking ..." id="76" name="Google Shape;76;g32bfb0a5871_0_60"/>
          <p:cNvPicPr preferRelativeResize="0"/>
          <p:nvPr/>
        </p:nvPicPr>
        <p:blipFill rotWithShape="1">
          <a:blip r:embed="rId3">
            <a:alphaModFix/>
          </a:blip>
          <a:srcRect b="0" l="0" r="0" t="0"/>
          <a:stretch/>
        </p:blipFill>
        <p:spPr>
          <a:xfrm>
            <a:off x="3971751" y="3971042"/>
            <a:ext cx="1334113" cy="1107996"/>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77" name="Google Shape;77;g32bfb0a5871_0_60"/>
          <p:cNvPicPr preferRelativeResize="0"/>
          <p:nvPr/>
        </p:nvPicPr>
        <p:blipFill rotWithShape="1">
          <a:blip r:embed="rId4">
            <a:alphaModFix/>
          </a:blip>
          <a:srcRect b="0" l="0" r="0" t="0"/>
          <a:stretch/>
        </p:blipFill>
        <p:spPr>
          <a:xfrm>
            <a:off x="6217255" y="3975161"/>
            <a:ext cx="2042999" cy="1048700"/>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78" name="Google Shape;78;g32bfb0a5871_0_60"/>
          <p:cNvPicPr preferRelativeResize="0"/>
          <p:nvPr/>
        </p:nvPicPr>
        <p:blipFill rotWithShape="1">
          <a:blip r:embed="rId5">
            <a:alphaModFix/>
          </a:blip>
          <a:srcRect b="0" l="0" r="0" t="0"/>
          <a:stretch/>
        </p:blipFill>
        <p:spPr>
          <a:xfrm>
            <a:off x="1308486" y="4111922"/>
            <a:ext cx="1620381" cy="1080954"/>
          </a:xfrm>
          <a:prstGeom prst="rect">
            <a:avLst/>
          </a:prstGeom>
          <a:noFill/>
          <a:ln>
            <a:noFill/>
          </a:ln>
          <a:effectLst>
            <a:outerShdw blurRad="292100" rotWithShape="0" algn="tl" dir="2700000" dist="139700">
              <a:srgbClr val="333333">
                <a:alpha val="64709"/>
              </a:srgbClr>
            </a:outerShdw>
          </a:effectLst>
        </p:spPr>
      </p:pic>
      <p:sp>
        <p:nvSpPr>
          <p:cNvPr id="79" name="Google Shape;79;g32bfb0a5871_0_60"/>
          <p:cNvSpPr txBox="1"/>
          <p:nvPr/>
        </p:nvSpPr>
        <p:spPr>
          <a:xfrm>
            <a:off x="1308484" y="5667046"/>
            <a:ext cx="18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Repetitive Tasks</a:t>
            </a:r>
            <a:endParaRPr/>
          </a:p>
        </p:txBody>
      </p:sp>
      <p:sp>
        <p:nvSpPr>
          <p:cNvPr id="80" name="Google Shape;80;g32bfb0a5871_0_60"/>
          <p:cNvSpPr txBox="1"/>
          <p:nvPr>
            <p:ph idx="1" type="body"/>
          </p:nvPr>
        </p:nvSpPr>
        <p:spPr>
          <a:xfrm>
            <a:off x="546450" y="1727767"/>
            <a:ext cx="8229600" cy="4077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b="1" lang="en-US" sz="2000"/>
              <a:t>Solution proposal: </a:t>
            </a:r>
            <a:endParaRPr/>
          </a:p>
          <a:p>
            <a:pPr indent="-336550" lvl="0" marL="342900" rtl="0" algn="l">
              <a:lnSpc>
                <a:spcPct val="100000"/>
              </a:lnSpc>
              <a:spcBef>
                <a:spcPts val="360"/>
              </a:spcBef>
              <a:spcAft>
                <a:spcPts val="0"/>
              </a:spcAft>
              <a:buSzPts val="1700"/>
              <a:buFont typeface="Calibri"/>
              <a:buChar char="-"/>
            </a:pPr>
            <a:r>
              <a:rPr lang="en-US" sz="17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1700"/>
          </a:p>
        </p:txBody>
      </p:sp>
      <p:sp>
        <p:nvSpPr>
          <p:cNvPr id="81" name="Google Shape;81;g32bfb0a5871_0_60"/>
          <p:cNvSpPr txBox="1"/>
          <p:nvPr/>
        </p:nvSpPr>
        <p:spPr>
          <a:xfrm>
            <a:off x="4012413" y="5667039"/>
            <a:ext cx="132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1-2 lbs. Load</a:t>
            </a:r>
            <a:endParaRPr/>
          </a:p>
        </p:txBody>
      </p:sp>
      <p:sp>
        <p:nvSpPr>
          <p:cNvPr id="82" name="Google Shape;82;g32bfb0a5871_0_60"/>
          <p:cNvSpPr txBox="1"/>
          <p:nvPr/>
        </p:nvSpPr>
        <p:spPr>
          <a:xfrm>
            <a:off x="6525527" y="5616122"/>
            <a:ext cx="15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Precise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Control</a:t>
            </a:r>
            <a:endParaRPr/>
          </a:p>
        </p:txBody>
      </p:sp>
      <p:sp>
        <p:nvSpPr>
          <p:cNvPr id="83" name="Google Shape;83;g32bfb0a5871_0_60"/>
          <p:cNvSpPr txBox="1"/>
          <p:nvPr>
            <p:ph type="title"/>
          </p:nvPr>
        </p:nvSpPr>
        <p:spPr>
          <a:xfrm>
            <a:off x="609625" y="104500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diagram of a factory automation system&#10;&#10;Description automatically generated" id="88" name="Google Shape;88;g32bfb0a5871_0_118"/>
          <p:cNvPicPr preferRelativeResize="0"/>
          <p:nvPr/>
        </p:nvPicPr>
        <p:blipFill rotWithShape="1">
          <a:blip r:embed="rId3">
            <a:alphaModFix/>
          </a:blip>
          <a:srcRect b="0" l="0" r="0" t="0"/>
          <a:stretch/>
        </p:blipFill>
        <p:spPr>
          <a:xfrm>
            <a:off x="1316112" y="1789627"/>
            <a:ext cx="6511776" cy="3765450"/>
          </a:xfrm>
          <a:prstGeom prst="rect">
            <a:avLst/>
          </a:prstGeom>
          <a:noFill/>
          <a:ln>
            <a:noFill/>
          </a:ln>
          <a:effectLst>
            <a:outerShdw blurRad="292100" rotWithShape="0" algn="tl" dir="2700000" dist="139700">
              <a:srgbClr val="333333">
                <a:alpha val="64709"/>
              </a:srgbClr>
            </a:outerShdw>
          </a:effectLst>
        </p:spPr>
      </p:pic>
      <p:sp>
        <p:nvSpPr>
          <p:cNvPr id="89" name="Google Shape;89;g32bfb0a5871_0_118"/>
          <p:cNvSpPr txBox="1"/>
          <p:nvPr/>
        </p:nvSpPr>
        <p:spPr>
          <a:xfrm>
            <a:off x="1031262" y="5955127"/>
            <a:ext cx="7081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Subsystem Diagram Color: </a:t>
            </a:r>
            <a:r>
              <a:rPr b="1" i="0" lang="en-US" sz="1400" u="none" cap="none" strike="noStrike">
                <a:solidFill>
                  <a:schemeClr val="dk1"/>
                </a:solidFill>
                <a:highlight>
                  <a:srgbClr val="54C45E"/>
                </a:highlight>
                <a:latin typeface="Arial"/>
                <a:ea typeface="Arial"/>
                <a:cs typeface="Arial"/>
                <a:sym typeface="Arial"/>
              </a:rPr>
              <a:t>Power</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E81313"/>
                </a:highlight>
                <a:latin typeface="Arial"/>
                <a:ea typeface="Arial"/>
                <a:cs typeface="Arial"/>
                <a:sym typeface="Arial"/>
              </a:rPr>
              <a:t>MCU/Connectivity</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6DB1FF"/>
                </a:highlight>
                <a:latin typeface="Arial"/>
                <a:ea typeface="Arial"/>
                <a:cs typeface="Arial"/>
                <a:sym typeface="Arial"/>
              </a:rPr>
              <a:t>Mobile App</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FCFCCA"/>
                </a:highlight>
                <a:latin typeface="Arial"/>
                <a:ea typeface="Arial"/>
                <a:cs typeface="Arial"/>
                <a:sym typeface="Arial"/>
              </a:rPr>
              <a:t>Motor Control</a:t>
            </a:r>
            <a:endParaRPr>
              <a:solidFill>
                <a:schemeClr val="dk1"/>
              </a:solidFill>
            </a:endParaRPr>
          </a:p>
        </p:txBody>
      </p:sp>
      <p:sp>
        <p:nvSpPr>
          <p:cNvPr id="90" name="Google Shape;90;g32bfb0a5871_0_118"/>
          <p:cNvSpPr txBox="1"/>
          <p:nvPr>
            <p:ph type="title"/>
          </p:nvPr>
        </p:nvSpPr>
        <p:spPr>
          <a:xfrm>
            <a:off x="457200" y="9859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 </a:t>
            </a:r>
            <a:endParaRPr/>
          </a:p>
        </p:txBody>
      </p:sp>
      <p:sp>
        <p:nvSpPr>
          <p:cNvPr id="91" name="Google Shape;91;g32bfb0a5871_0_118"/>
          <p:cNvSpPr txBox="1"/>
          <p:nvPr/>
        </p:nvSpPr>
        <p:spPr>
          <a:xfrm>
            <a:off x="5646450" y="4487450"/>
            <a:ext cx="909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rgbClr val="54C45E"/>
                </a:highlight>
              </a:rPr>
              <a:t>Emily</a:t>
            </a:r>
            <a:endParaRPr b="1" sz="2000">
              <a:solidFill>
                <a:schemeClr val="dk1"/>
              </a:solidFill>
              <a:highlight>
                <a:srgbClr val="54C45E"/>
              </a:highlight>
            </a:endParaRPr>
          </a:p>
        </p:txBody>
      </p:sp>
      <p:sp>
        <p:nvSpPr>
          <p:cNvPr id="92" name="Google Shape;92;g32bfb0a5871_0_118"/>
          <p:cNvSpPr txBox="1"/>
          <p:nvPr/>
        </p:nvSpPr>
        <p:spPr>
          <a:xfrm>
            <a:off x="308400" y="2735975"/>
            <a:ext cx="1007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rgbClr val="6DB1FF"/>
                </a:highlight>
              </a:rPr>
              <a:t>Jaishil</a:t>
            </a:r>
            <a:endParaRPr b="1" sz="2000">
              <a:solidFill>
                <a:schemeClr val="dk1"/>
              </a:solidFill>
              <a:highlight>
                <a:srgbClr val="6DB1FF"/>
              </a:highlight>
            </a:endParaRPr>
          </a:p>
        </p:txBody>
      </p:sp>
      <p:sp>
        <p:nvSpPr>
          <p:cNvPr id="93" name="Google Shape;93;g32bfb0a5871_0_118"/>
          <p:cNvSpPr txBox="1"/>
          <p:nvPr/>
        </p:nvSpPr>
        <p:spPr>
          <a:xfrm>
            <a:off x="1965750" y="2286575"/>
            <a:ext cx="1007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rgbClr val="E81313"/>
                </a:highlight>
              </a:rPr>
              <a:t>Adrian</a:t>
            </a:r>
            <a:endParaRPr b="1" sz="2000">
              <a:solidFill>
                <a:schemeClr val="dk1"/>
              </a:solidFill>
              <a:highlight>
                <a:srgbClr val="E81313"/>
              </a:highlight>
            </a:endParaRPr>
          </a:p>
        </p:txBody>
      </p:sp>
      <p:sp>
        <p:nvSpPr>
          <p:cNvPr id="94" name="Google Shape;94;g32bfb0a5871_0_118"/>
          <p:cNvSpPr txBox="1"/>
          <p:nvPr/>
        </p:nvSpPr>
        <p:spPr>
          <a:xfrm>
            <a:off x="5532175" y="2473550"/>
            <a:ext cx="909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highlight>
                  <a:srgbClr val="FCFCCA"/>
                </a:highlight>
              </a:rPr>
              <a:t>Ethan</a:t>
            </a:r>
            <a:endParaRPr b="1" sz="2000">
              <a:solidFill>
                <a:schemeClr val="dk1"/>
              </a:solidFill>
              <a:highlight>
                <a:srgbClr val="FCFCCA"/>
              </a:highlight>
            </a:endParaRPr>
          </a:p>
        </p:txBody>
      </p:sp>
      <p:cxnSp>
        <p:nvCxnSpPr>
          <p:cNvPr id="95" name="Google Shape;95;g32bfb0a5871_0_118"/>
          <p:cNvCxnSpPr/>
          <p:nvPr/>
        </p:nvCxnSpPr>
        <p:spPr>
          <a:xfrm>
            <a:off x="1219800" y="3121200"/>
            <a:ext cx="295800" cy="307800"/>
          </a:xfrm>
          <a:prstGeom prst="straightConnector1">
            <a:avLst/>
          </a:prstGeom>
          <a:noFill/>
          <a:ln cap="flat" cmpd="sng" w="19050">
            <a:solidFill>
              <a:schemeClr val="dk2"/>
            </a:solidFill>
            <a:prstDash val="solid"/>
            <a:round/>
            <a:headEnd len="med" w="med" type="none"/>
            <a:tailEnd len="med" w="med" type="triangle"/>
          </a:ln>
        </p:spPr>
      </p:cxnSp>
      <p:cxnSp>
        <p:nvCxnSpPr>
          <p:cNvPr id="96" name="Google Shape;96;g32bfb0a5871_0_118"/>
          <p:cNvCxnSpPr/>
          <p:nvPr/>
        </p:nvCxnSpPr>
        <p:spPr>
          <a:xfrm>
            <a:off x="2442400" y="2735975"/>
            <a:ext cx="474900" cy="532500"/>
          </a:xfrm>
          <a:prstGeom prst="straightConnector1">
            <a:avLst/>
          </a:prstGeom>
          <a:noFill/>
          <a:ln cap="flat" cmpd="sng" w="19050">
            <a:solidFill>
              <a:schemeClr val="dk2"/>
            </a:solidFill>
            <a:prstDash val="solid"/>
            <a:round/>
            <a:headEnd len="med" w="med" type="none"/>
            <a:tailEnd len="med" w="med" type="triangle"/>
          </a:ln>
        </p:spPr>
      </p:cxnSp>
      <p:cxnSp>
        <p:nvCxnSpPr>
          <p:cNvPr id="97" name="Google Shape;97;g32bfb0a5871_0_118"/>
          <p:cNvCxnSpPr/>
          <p:nvPr/>
        </p:nvCxnSpPr>
        <p:spPr>
          <a:xfrm flipH="1">
            <a:off x="5389675" y="2848325"/>
            <a:ext cx="449400" cy="462900"/>
          </a:xfrm>
          <a:prstGeom prst="straightConnector1">
            <a:avLst/>
          </a:prstGeom>
          <a:noFill/>
          <a:ln cap="flat" cmpd="sng" w="19050">
            <a:solidFill>
              <a:schemeClr val="dk2"/>
            </a:solidFill>
            <a:prstDash val="solid"/>
            <a:round/>
            <a:headEnd len="med" w="med" type="none"/>
            <a:tailEnd len="med" w="med" type="triangle"/>
          </a:ln>
        </p:spPr>
      </p:cxnSp>
      <p:cxnSp>
        <p:nvCxnSpPr>
          <p:cNvPr id="98" name="Google Shape;98;g32bfb0a5871_0_118"/>
          <p:cNvCxnSpPr/>
          <p:nvPr/>
        </p:nvCxnSpPr>
        <p:spPr>
          <a:xfrm flipH="1">
            <a:off x="5468925" y="4936850"/>
            <a:ext cx="589500" cy="161700"/>
          </a:xfrm>
          <a:prstGeom prst="straightConnector1">
            <a:avLst/>
          </a:prstGeom>
          <a:noFill/>
          <a:ln cap="flat" cmpd="sng" w="19050">
            <a:solidFill>
              <a:schemeClr val="dk2"/>
            </a:solidFill>
            <a:prstDash val="solid"/>
            <a:round/>
            <a:headEnd len="med" w="med" type="none"/>
            <a:tailEnd len="med" w="med" type="triangle"/>
          </a:ln>
        </p:spPr>
      </p:cxnSp>
      <p:pic>
        <p:nvPicPr>
          <p:cNvPr descr="A diagram of a factory automation system&#10;&#10;Description automatically generated" id="99" name="Google Shape;99;g32bfb0a5871_0_118"/>
          <p:cNvPicPr preferRelativeResize="0"/>
          <p:nvPr/>
        </p:nvPicPr>
        <p:blipFill rotWithShape="1">
          <a:blip r:embed="rId3">
            <a:alphaModFix/>
          </a:blip>
          <a:srcRect b="0" l="0" r="0" t="0"/>
          <a:stretch/>
        </p:blipFill>
        <p:spPr>
          <a:xfrm>
            <a:off x="10657862" y="2036852"/>
            <a:ext cx="6511776" cy="376545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2bfb0a5871_0_17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Subsystem Characteristics</a:t>
            </a:r>
            <a:endParaRPr/>
          </a:p>
        </p:txBody>
      </p:sp>
      <p:sp>
        <p:nvSpPr>
          <p:cNvPr id="106" name="Google Shape;106;g32bfb0a5871_0_17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Motor Driver: (Ethan Woods)</a:t>
            </a:r>
            <a:endParaRPr sz="2000"/>
          </a:p>
          <a:p>
            <a:pPr indent="-355600" lvl="0" marL="457200" rtl="0" algn="l">
              <a:spcBef>
                <a:spcPts val="360"/>
              </a:spcBef>
              <a:spcAft>
                <a:spcPts val="0"/>
              </a:spcAft>
              <a:buSzPts val="2000"/>
              <a:buChar char="•"/>
            </a:pPr>
            <a:r>
              <a:rPr lang="en-US" sz="2000"/>
              <a:t>Motor driver boards to drive 3x phase BLDC motor</a:t>
            </a:r>
            <a:endParaRPr sz="2000"/>
          </a:p>
          <a:p>
            <a:pPr indent="-355600" lvl="0" marL="457200" rtl="0" algn="l">
              <a:spcBef>
                <a:spcPts val="0"/>
              </a:spcBef>
              <a:spcAft>
                <a:spcPts val="0"/>
              </a:spcAft>
              <a:buSzPts val="2000"/>
              <a:buChar char="•"/>
            </a:pPr>
            <a:r>
              <a:rPr lang="en-US" sz="2000"/>
              <a:t>Receive signals from MCU to drive/spin the motor</a:t>
            </a:r>
            <a:endParaRPr sz="2000"/>
          </a:p>
          <a:p>
            <a:pPr indent="0" lvl="0" marL="0" rtl="0" algn="l">
              <a:spcBef>
                <a:spcPts val="360"/>
              </a:spcBef>
              <a:spcAft>
                <a:spcPts val="0"/>
              </a:spcAft>
              <a:buNone/>
            </a:pPr>
            <a:r>
              <a:rPr lang="en-US" sz="2000"/>
              <a:t>MCU: (Adrian Guzman)</a:t>
            </a:r>
            <a:endParaRPr sz="2000"/>
          </a:p>
          <a:p>
            <a:pPr indent="-355600" lvl="0" marL="457200" rtl="0" algn="l">
              <a:spcBef>
                <a:spcPts val="360"/>
              </a:spcBef>
              <a:spcAft>
                <a:spcPts val="0"/>
              </a:spcAft>
              <a:buSzPts val="2000"/>
              <a:buChar char="•"/>
            </a:pPr>
            <a:r>
              <a:rPr lang="en-US" sz="2000"/>
              <a:t>MCU board that will interface between wireless and motor driver</a:t>
            </a:r>
            <a:endParaRPr sz="2000"/>
          </a:p>
          <a:p>
            <a:pPr indent="-355600" lvl="0" marL="457200" rtl="0" algn="l">
              <a:spcBef>
                <a:spcPts val="0"/>
              </a:spcBef>
              <a:spcAft>
                <a:spcPts val="0"/>
              </a:spcAft>
              <a:buSzPts val="2000"/>
              <a:buChar char="•"/>
            </a:pPr>
            <a:r>
              <a:rPr lang="en-US" sz="2000"/>
              <a:t>Send required signals to drive the motor drivers</a:t>
            </a:r>
            <a:endParaRPr sz="2000"/>
          </a:p>
          <a:p>
            <a:pPr indent="0" lvl="0" marL="0" rtl="0" algn="l">
              <a:spcBef>
                <a:spcPts val="360"/>
              </a:spcBef>
              <a:spcAft>
                <a:spcPts val="0"/>
              </a:spcAft>
              <a:buNone/>
            </a:pPr>
            <a:r>
              <a:rPr lang="en-US" sz="2000"/>
              <a:t>Power: (Emily Hamsa)</a:t>
            </a:r>
            <a:endParaRPr sz="2000"/>
          </a:p>
          <a:p>
            <a:pPr indent="-355600" lvl="0" marL="457200" rtl="0" algn="l">
              <a:spcBef>
                <a:spcPts val="360"/>
              </a:spcBef>
              <a:spcAft>
                <a:spcPts val="0"/>
              </a:spcAft>
              <a:buSzPts val="2000"/>
              <a:buChar char="•"/>
            </a:pPr>
            <a:r>
              <a:rPr lang="en-US" sz="2000"/>
              <a:t>Board to step down power from external battery</a:t>
            </a:r>
            <a:endParaRPr sz="2000"/>
          </a:p>
          <a:p>
            <a:pPr indent="-355600" lvl="0" marL="457200" rtl="0" algn="l">
              <a:spcBef>
                <a:spcPts val="0"/>
              </a:spcBef>
              <a:spcAft>
                <a:spcPts val="0"/>
              </a:spcAft>
              <a:buSzPts val="2000"/>
              <a:buChar char="•"/>
            </a:pPr>
            <a:r>
              <a:rPr lang="en-US" sz="2000"/>
              <a:t>Effectively provide different voltages and currents subsystems</a:t>
            </a:r>
            <a:endParaRPr sz="2000"/>
          </a:p>
          <a:p>
            <a:pPr indent="0" lvl="0" marL="0" rtl="0" algn="l">
              <a:spcBef>
                <a:spcPts val="360"/>
              </a:spcBef>
              <a:spcAft>
                <a:spcPts val="0"/>
              </a:spcAft>
              <a:buNone/>
            </a:pPr>
            <a:r>
              <a:rPr lang="en-US" sz="2000"/>
              <a:t>Wireless: (Jaishil Shah)</a:t>
            </a:r>
            <a:endParaRPr sz="2000"/>
          </a:p>
          <a:p>
            <a:pPr indent="-355600" lvl="0" marL="457200" rtl="0" algn="l">
              <a:spcBef>
                <a:spcPts val="360"/>
              </a:spcBef>
              <a:spcAft>
                <a:spcPts val="0"/>
              </a:spcAft>
              <a:buSzPts val="2000"/>
              <a:buChar char="•"/>
            </a:pPr>
            <a:r>
              <a:rPr lang="en-US" sz="2000"/>
              <a:t>Mobile app to interface with user</a:t>
            </a:r>
            <a:endParaRPr sz="2000"/>
          </a:p>
          <a:p>
            <a:pPr indent="-355600" lvl="0" marL="457200" rtl="0" algn="l">
              <a:spcBef>
                <a:spcPts val="0"/>
              </a:spcBef>
              <a:spcAft>
                <a:spcPts val="0"/>
              </a:spcAft>
              <a:buSzPts val="2000"/>
              <a:buChar char="•"/>
            </a:pPr>
            <a:r>
              <a:rPr lang="en-US" sz="2000"/>
              <a:t>ESP32</a:t>
            </a:r>
            <a:r>
              <a:rPr lang="en-US" sz="2000"/>
              <a:t> board to communicate with mobile app and C2000 MCU</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457200" y="9540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Major Project Changes for 404 </a:t>
            </a:r>
            <a:endParaRPr/>
          </a:p>
        </p:txBody>
      </p:sp>
      <p:sp>
        <p:nvSpPr>
          <p:cNvPr id="112" name="Google Shape;112;p4"/>
          <p:cNvSpPr txBox="1"/>
          <p:nvPr/>
        </p:nvSpPr>
        <p:spPr>
          <a:xfrm>
            <a:off x="457200" y="1915525"/>
            <a:ext cx="8229600" cy="470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chemeClr val="dk1"/>
                </a:solidFill>
              </a:rPr>
              <a:t>Expected Changes From 403:</a:t>
            </a:r>
            <a:br>
              <a:rPr lang="en-US" sz="1800">
                <a:solidFill>
                  <a:schemeClr val="dk1"/>
                </a:solidFill>
              </a:rPr>
            </a:br>
            <a:endParaRPr sz="1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New PCB Board for Motor Driver Subsystem</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New PCB Board for MCU Subsystem</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New PCB Board for Power/Battery Subsystem</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App and Controller updates for UI/Wireless Connection Subsystem</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Research and Development for the Physical Design of Robotic Arm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Major Project Changes:</a:t>
            </a:r>
            <a:endParaRPr sz="1800">
              <a:solidFill>
                <a:schemeClr val="dk1"/>
              </a:solidFill>
            </a:endParaRPr>
          </a:p>
          <a:p>
            <a:pPr indent="0" lvl="0" marL="457200" rtl="0" algn="l">
              <a:spcBef>
                <a:spcPts val="0"/>
              </a:spcBef>
              <a:spcAft>
                <a:spcPts val="0"/>
              </a:spcAft>
              <a:buNone/>
            </a:pPr>
            <a:r>
              <a:t/>
            </a:r>
            <a:endParaRPr sz="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Motor reduction from 5 BLDC Motors to 1</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Complexity, Budget, Physical Limitations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Loss of Original TI Project Sponsor (Still helping, but not officially at Texas Instruments)</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457200" y="94810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pSp>
        <p:nvGrpSpPr>
          <p:cNvPr id="118" name="Google Shape;118;p5"/>
          <p:cNvGrpSpPr/>
          <p:nvPr/>
        </p:nvGrpSpPr>
        <p:grpSpPr>
          <a:xfrm>
            <a:off x="422100" y="3041975"/>
            <a:ext cx="8299800" cy="1786000"/>
            <a:chOff x="457200" y="2987550"/>
            <a:chExt cx="8299800" cy="1786000"/>
          </a:xfrm>
        </p:grpSpPr>
        <p:sp>
          <p:nvSpPr>
            <p:cNvPr id="119" name="Google Shape;119;p5"/>
            <p:cNvSpPr/>
            <p:nvPr/>
          </p:nvSpPr>
          <p:spPr>
            <a:xfrm>
              <a:off x="457200" y="3717250"/>
              <a:ext cx="8299800" cy="3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5"/>
            <p:cNvSpPr/>
            <p:nvPr/>
          </p:nvSpPr>
          <p:spPr>
            <a:xfrm rot="-5400000">
              <a:off x="71270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5"/>
            <p:cNvSpPr/>
            <p:nvPr/>
          </p:nvSpPr>
          <p:spPr>
            <a:xfrm rot="5400000">
              <a:off x="2066413"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5"/>
            <p:cNvSpPr/>
            <p:nvPr/>
          </p:nvSpPr>
          <p:spPr>
            <a:xfrm rot="-5400000">
              <a:off x="342015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5"/>
            <p:cNvSpPr/>
            <p:nvPr/>
          </p:nvSpPr>
          <p:spPr>
            <a:xfrm rot="-5400000">
              <a:off x="6127600" y="33019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5"/>
            <p:cNvSpPr/>
            <p:nvPr/>
          </p:nvSpPr>
          <p:spPr>
            <a:xfrm rot="5400000">
              <a:off x="4803400"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5"/>
            <p:cNvSpPr/>
            <p:nvPr/>
          </p:nvSpPr>
          <p:spPr>
            <a:xfrm rot="5400000">
              <a:off x="7533475"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5"/>
            <p:cNvSpPr txBox="1"/>
            <p:nvPr/>
          </p:nvSpPr>
          <p:spPr>
            <a:xfrm>
              <a:off x="457200" y="3924850"/>
              <a:ext cx="1566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Update #1 (Jan 15)</a:t>
              </a:r>
              <a:endParaRPr b="1" sz="1200">
                <a:solidFill>
                  <a:schemeClr val="dk1"/>
                </a:solidFill>
              </a:endParaRPr>
            </a:p>
          </p:txBody>
        </p:sp>
        <p:sp>
          <p:nvSpPr>
            <p:cNvPr id="127" name="Google Shape;127;p5"/>
            <p:cNvSpPr txBox="1"/>
            <p:nvPr/>
          </p:nvSpPr>
          <p:spPr>
            <a:xfrm>
              <a:off x="1724150" y="3489445"/>
              <a:ext cx="15084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Update #2 (Feb 3)</a:t>
              </a:r>
              <a:endParaRPr b="1" sz="1200">
                <a:solidFill>
                  <a:schemeClr val="dk1"/>
                </a:solidFill>
              </a:endParaRPr>
            </a:p>
          </p:txBody>
        </p:sp>
        <p:sp>
          <p:nvSpPr>
            <p:cNvPr id="128" name="Google Shape;128;p5"/>
            <p:cNvSpPr txBox="1"/>
            <p:nvPr/>
          </p:nvSpPr>
          <p:spPr>
            <a:xfrm>
              <a:off x="3050150" y="3941050"/>
              <a:ext cx="15666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Update #3 (Feb 17)</a:t>
              </a:r>
              <a:endParaRPr b="1" sz="1200">
                <a:solidFill>
                  <a:schemeClr val="dk1"/>
                </a:solidFill>
              </a:endParaRPr>
            </a:p>
          </p:txBody>
        </p:sp>
        <p:sp>
          <p:nvSpPr>
            <p:cNvPr id="129" name="Google Shape;129;p5"/>
            <p:cNvSpPr txBox="1"/>
            <p:nvPr/>
          </p:nvSpPr>
          <p:spPr>
            <a:xfrm>
              <a:off x="4490650" y="3489450"/>
              <a:ext cx="1508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Update #4 (Mar 3)</a:t>
              </a:r>
              <a:endParaRPr b="1" sz="1200">
                <a:solidFill>
                  <a:schemeClr val="dk1"/>
                </a:solidFill>
              </a:endParaRPr>
            </a:p>
          </p:txBody>
        </p:sp>
        <p:sp>
          <p:nvSpPr>
            <p:cNvPr id="130" name="Google Shape;130;p5"/>
            <p:cNvSpPr txBox="1"/>
            <p:nvPr/>
          </p:nvSpPr>
          <p:spPr>
            <a:xfrm>
              <a:off x="5855701" y="3941050"/>
              <a:ext cx="15666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Update #5 (Mar 24)</a:t>
              </a:r>
              <a:endParaRPr b="1" sz="1200">
                <a:solidFill>
                  <a:schemeClr val="dk1"/>
                </a:solidFill>
              </a:endParaRPr>
            </a:p>
          </p:txBody>
        </p:sp>
        <p:sp>
          <p:nvSpPr>
            <p:cNvPr id="131" name="Google Shape;131;p5"/>
            <p:cNvSpPr txBox="1"/>
            <p:nvPr/>
          </p:nvSpPr>
          <p:spPr>
            <a:xfrm>
              <a:off x="7227625" y="3489450"/>
              <a:ext cx="15084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Final #6 (Apr 7)</a:t>
              </a:r>
              <a:endParaRPr b="1" sz="1200">
                <a:solidFill>
                  <a:schemeClr val="dk1"/>
                </a:solidFill>
              </a:endParaRPr>
            </a:p>
          </p:txBody>
        </p:sp>
      </p:grpSp>
      <p:sp>
        <p:nvSpPr>
          <p:cNvPr id="132" name="Google Shape;132;p5"/>
          <p:cNvSpPr txBox="1"/>
          <p:nvPr/>
        </p:nvSpPr>
        <p:spPr>
          <a:xfrm>
            <a:off x="422100" y="1640650"/>
            <a:ext cx="2904000" cy="14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sp>
        <p:nvSpPr>
          <p:cNvPr id="133" name="Google Shape;133;p5"/>
          <p:cNvSpPr txBox="1"/>
          <p:nvPr/>
        </p:nvSpPr>
        <p:spPr>
          <a:xfrm>
            <a:off x="201375" y="1751800"/>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Review/update progress since E403</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Team </a:t>
            </a:r>
            <a:r>
              <a:rPr lang="en-US" sz="1000">
                <a:solidFill>
                  <a:schemeClr val="dk1"/>
                </a:solidFill>
              </a:rPr>
              <a:t>finalizing</a:t>
            </a:r>
            <a:r>
              <a:rPr lang="en-US" sz="1000">
                <a:solidFill>
                  <a:schemeClr val="dk1"/>
                </a:solidFill>
              </a:rPr>
              <a:t> design of new PCBs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Order PCB and components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Conversation over physical structure of cobot arm…(Amazon purchase with 1x BLDC motor and 3x-4x Servo)</a:t>
            </a:r>
            <a:endParaRPr sz="1000">
              <a:solidFill>
                <a:schemeClr val="dk1"/>
              </a:solidFill>
            </a:endParaRPr>
          </a:p>
        </p:txBody>
      </p:sp>
      <p:sp>
        <p:nvSpPr>
          <p:cNvPr id="134" name="Google Shape;134;p5"/>
          <p:cNvSpPr txBox="1"/>
          <p:nvPr/>
        </p:nvSpPr>
        <p:spPr>
          <a:xfrm>
            <a:off x="422100" y="4827975"/>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Finish </a:t>
            </a:r>
            <a:r>
              <a:rPr lang="en-US" sz="1000">
                <a:solidFill>
                  <a:schemeClr val="dk1"/>
                </a:solidFill>
              </a:rPr>
              <a:t>putting together new generation boards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Test and validate to ensure functionality</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Cobot arm delivered and brainstorm ideas</a:t>
            </a:r>
            <a:endParaRPr sz="1000">
              <a:solidFill>
                <a:schemeClr val="dk1"/>
              </a:solidFill>
            </a:endParaRPr>
          </a:p>
        </p:txBody>
      </p:sp>
      <p:sp>
        <p:nvSpPr>
          <p:cNvPr id="135" name="Google Shape;135;p5"/>
          <p:cNvSpPr txBox="1"/>
          <p:nvPr/>
        </p:nvSpPr>
        <p:spPr>
          <a:xfrm>
            <a:off x="3237188" y="1751800"/>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Team is fixing issues with integration between subsystems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Reviewing bugs/fixing problems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Cobot arm should have clear path and deliverables</a:t>
            </a:r>
            <a:endParaRPr sz="1000">
              <a:solidFill>
                <a:schemeClr val="dk1"/>
              </a:solidFill>
            </a:endParaRPr>
          </a:p>
        </p:txBody>
      </p:sp>
      <p:sp>
        <p:nvSpPr>
          <p:cNvPr id="136" name="Google Shape;136;p5"/>
          <p:cNvSpPr txBox="1"/>
          <p:nvPr/>
        </p:nvSpPr>
        <p:spPr>
          <a:xfrm>
            <a:off x="3347563" y="4827975"/>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Integration should be nearing completion</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Cobot arm is revamped and near operation</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Issues should be </a:t>
            </a:r>
            <a:r>
              <a:rPr lang="en-US" sz="1000">
                <a:solidFill>
                  <a:schemeClr val="dk1"/>
                </a:solidFill>
              </a:rPr>
              <a:t>resolved</a:t>
            </a:r>
            <a:r>
              <a:rPr lang="en-US" sz="1000">
                <a:solidFill>
                  <a:schemeClr val="dk1"/>
                </a:solidFill>
              </a:rPr>
              <a:t> with subsystems</a:t>
            </a:r>
            <a:endParaRPr sz="1000">
              <a:solidFill>
                <a:schemeClr val="dk1"/>
              </a:solidFill>
            </a:endParaRPr>
          </a:p>
        </p:txBody>
      </p:sp>
      <p:sp>
        <p:nvSpPr>
          <p:cNvPr id="137" name="Google Shape;137;p5"/>
          <p:cNvSpPr txBox="1"/>
          <p:nvPr/>
        </p:nvSpPr>
        <p:spPr>
          <a:xfrm>
            <a:off x="6273025" y="1716850"/>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Team is fully integrated and operational</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Cobot arm is moving </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Fix issues with accuracy and movement of arm</a:t>
            </a:r>
            <a:endParaRPr sz="1000">
              <a:solidFill>
                <a:schemeClr val="dk1"/>
              </a:solidFill>
            </a:endParaRPr>
          </a:p>
        </p:txBody>
      </p:sp>
      <p:sp>
        <p:nvSpPr>
          <p:cNvPr id="138" name="Google Shape;138;p5"/>
          <p:cNvSpPr txBox="1"/>
          <p:nvPr/>
        </p:nvSpPr>
        <p:spPr>
          <a:xfrm>
            <a:off x="6234150" y="4827975"/>
            <a:ext cx="2821500" cy="1294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Cobot arm is working as expected and can pick up objects that meet the restrictions</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Team is making project look visually </a:t>
            </a:r>
            <a:r>
              <a:rPr lang="en-US" sz="1000">
                <a:solidFill>
                  <a:schemeClr val="dk1"/>
                </a:solidFill>
              </a:rPr>
              <a:t>appealing</a:t>
            </a:r>
            <a:endParaRPr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Cosmetic touch ups</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Motor/Motor Driver Subsystem</a:t>
            </a:r>
            <a:endParaRPr/>
          </a:p>
          <a:p>
            <a:pPr indent="0" lvl="0" marL="0" rtl="0" algn="ctr">
              <a:lnSpc>
                <a:spcPct val="115000"/>
              </a:lnSpc>
              <a:spcBef>
                <a:spcPts val="0"/>
              </a:spcBef>
              <a:spcAft>
                <a:spcPts val="0"/>
              </a:spcAft>
              <a:buClr>
                <a:schemeClr val="dk1"/>
              </a:buClr>
              <a:buSzPts val="990"/>
              <a:buFont typeface="Arial"/>
              <a:buNone/>
            </a:pPr>
            <a:r>
              <a:rPr lang="en-US" sz="1720"/>
              <a:t>Ethan Woods</a:t>
            </a:r>
            <a:endParaRPr sz="2980"/>
          </a:p>
        </p:txBody>
      </p:sp>
      <p:graphicFrame>
        <p:nvGraphicFramePr>
          <p:cNvPr id="144" name="Google Shape;144;p6"/>
          <p:cNvGraphicFramePr/>
          <p:nvPr/>
        </p:nvGraphicFramePr>
        <p:xfrm>
          <a:off x="662425" y="2098150"/>
          <a:ext cx="3000000" cy="3000000"/>
        </p:xfrm>
        <a:graphic>
          <a:graphicData uri="http://schemas.openxmlformats.org/drawingml/2006/table">
            <a:tbl>
              <a:tblPr>
                <a:noFill/>
                <a:tableStyleId>{805036D5-6F18-47FB-AC50-40BF8EF6C8A9}</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20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099700">
                <a:tc>
                  <a:txBody>
                    <a:bodyPr/>
                    <a:lstStyle/>
                    <a:p>
                      <a:pPr indent="-342900" lvl="0" marL="457200" marR="0" rtl="0" algn="l">
                        <a:spcBef>
                          <a:spcPts val="0"/>
                        </a:spcBef>
                        <a:spcAft>
                          <a:spcPts val="0"/>
                        </a:spcAft>
                        <a:buSzPts val="1800"/>
                        <a:buChar char="-"/>
                      </a:pPr>
                      <a:r>
                        <a:rPr lang="en-US" sz="1800"/>
                        <a:t>Resoldered a new Board C</a:t>
                      </a:r>
                      <a:endParaRPr sz="1800"/>
                    </a:p>
                    <a:p>
                      <a:pPr indent="-342900" lvl="0" marL="457200" marR="0" rtl="0" algn="l">
                        <a:spcBef>
                          <a:spcPts val="0"/>
                        </a:spcBef>
                        <a:spcAft>
                          <a:spcPts val="0"/>
                        </a:spcAft>
                        <a:buSzPts val="1800"/>
                        <a:buChar char="-"/>
                      </a:pPr>
                      <a:r>
                        <a:rPr lang="en-US" sz="1800"/>
                        <a:t>Got the motor to </a:t>
                      </a:r>
                      <a:r>
                        <a:rPr lang="en-US" sz="1800"/>
                        <a:t>successfully</a:t>
                      </a:r>
                      <a:r>
                        <a:rPr lang="en-US" sz="1800"/>
                        <a:t> spin through Launchpad Connection</a:t>
                      </a:r>
                      <a:endParaRPr sz="1800"/>
                    </a:p>
                    <a:p>
                      <a:pPr indent="-342900" lvl="0" marL="457200" marR="0" rtl="0" algn="l">
                        <a:spcBef>
                          <a:spcPts val="0"/>
                        </a:spcBef>
                        <a:spcAft>
                          <a:spcPts val="0"/>
                        </a:spcAft>
                        <a:buSzPts val="1800"/>
                        <a:buChar char="-"/>
                      </a:pPr>
                      <a:r>
                        <a:rPr lang="en-US" sz="1800"/>
                        <a:t>Finished Schematics for New Board this Semester</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Design and create the PCB for this semester (in progress)</a:t>
                      </a:r>
                      <a:endParaRPr sz="1800"/>
                    </a:p>
                    <a:p>
                      <a:pPr indent="-342900" lvl="0" marL="457200" marR="0" rtl="0" algn="l">
                        <a:spcBef>
                          <a:spcPts val="0"/>
                        </a:spcBef>
                        <a:spcAft>
                          <a:spcPts val="0"/>
                        </a:spcAft>
                        <a:buSzPts val="1800"/>
                        <a:buChar char="-"/>
                      </a:pPr>
                      <a:r>
                        <a:rPr lang="en-US" sz="1800"/>
                        <a:t>Order all components alongside the PCB</a:t>
                      </a:r>
                      <a:endParaRPr sz="1800"/>
                    </a:p>
                    <a:p>
                      <a:pPr indent="-342900" lvl="0" marL="457200" marR="0" rtl="0" algn="l">
                        <a:spcBef>
                          <a:spcPts val="0"/>
                        </a:spcBef>
                        <a:spcAft>
                          <a:spcPts val="0"/>
                        </a:spcAft>
                        <a:buSzPts val="1800"/>
                        <a:buChar char="-"/>
                      </a:pPr>
                      <a:r>
                        <a:rPr lang="en-US" sz="1800"/>
                        <a:t>Solder components on new Board and begin Integration with MCU Subsystem</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7"/>
          <p:cNvSpPr txBox="1"/>
          <p:nvPr>
            <p:ph type="title"/>
          </p:nvPr>
        </p:nvSpPr>
        <p:spPr>
          <a:xfrm>
            <a:off x="521950" y="886940"/>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Motor/Motor Driver Subsystem</a:t>
            </a:r>
            <a:endParaRPr/>
          </a:p>
          <a:p>
            <a:pPr indent="0" lvl="0" marL="0" rtl="0" algn="ctr">
              <a:lnSpc>
                <a:spcPct val="115000"/>
              </a:lnSpc>
              <a:spcBef>
                <a:spcPts val="0"/>
              </a:spcBef>
              <a:spcAft>
                <a:spcPts val="0"/>
              </a:spcAft>
              <a:buClr>
                <a:schemeClr val="dk1"/>
              </a:buClr>
              <a:buSzPts val="990"/>
              <a:buFont typeface="Arial"/>
              <a:buNone/>
            </a:pPr>
            <a:r>
              <a:rPr lang="en-US" sz="1720"/>
              <a:t>Ethan Woods</a:t>
            </a:r>
            <a:endParaRPr sz="2980"/>
          </a:p>
        </p:txBody>
      </p:sp>
      <p:sp>
        <p:nvSpPr>
          <p:cNvPr id="150" name="Google Shape;150;p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pic>
        <p:nvPicPr>
          <p:cNvPr id="151" name="Google Shape;151;p7"/>
          <p:cNvPicPr preferRelativeResize="0"/>
          <p:nvPr/>
        </p:nvPicPr>
        <p:blipFill rotWithShape="1">
          <a:blip r:embed="rId3">
            <a:alphaModFix/>
          </a:blip>
          <a:srcRect b="0" l="0" r="0" t="18166"/>
          <a:stretch/>
        </p:blipFill>
        <p:spPr>
          <a:xfrm>
            <a:off x="3467700" y="2470701"/>
            <a:ext cx="2338099" cy="2561475"/>
          </a:xfrm>
          <a:prstGeom prst="rect">
            <a:avLst/>
          </a:prstGeom>
          <a:noFill/>
          <a:ln>
            <a:noFill/>
          </a:ln>
        </p:spPr>
      </p:pic>
      <p:pic>
        <p:nvPicPr>
          <p:cNvPr id="152" name="Google Shape;152;p7"/>
          <p:cNvPicPr preferRelativeResize="0"/>
          <p:nvPr/>
        </p:nvPicPr>
        <p:blipFill rotWithShape="1">
          <a:blip r:embed="rId4">
            <a:alphaModFix/>
          </a:blip>
          <a:srcRect b="5530" l="3074" r="19471" t="21984"/>
          <a:stretch/>
        </p:blipFill>
        <p:spPr>
          <a:xfrm>
            <a:off x="227875" y="2030900"/>
            <a:ext cx="2646451" cy="3302574"/>
          </a:xfrm>
          <a:prstGeom prst="rect">
            <a:avLst/>
          </a:prstGeom>
          <a:noFill/>
          <a:ln>
            <a:noFill/>
          </a:ln>
        </p:spPr>
      </p:pic>
      <p:sp>
        <p:nvSpPr>
          <p:cNvPr id="153" name="Google Shape;153;p7"/>
          <p:cNvSpPr/>
          <p:nvPr/>
        </p:nvSpPr>
        <p:spPr>
          <a:xfrm>
            <a:off x="2957713" y="3201150"/>
            <a:ext cx="426600" cy="455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7"/>
          <p:cNvSpPr/>
          <p:nvPr/>
        </p:nvSpPr>
        <p:spPr>
          <a:xfrm>
            <a:off x="5948075" y="3317150"/>
            <a:ext cx="619800" cy="33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7"/>
          <p:cNvSpPr txBox="1"/>
          <p:nvPr/>
        </p:nvSpPr>
        <p:spPr>
          <a:xfrm>
            <a:off x="881975" y="1522875"/>
            <a:ext cx="1338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Board A</a:t>
            </a:r>
            <a:endParaRPr sz="2200">
              <a:solidFill>
                <a:schemeClr val="dk1"/>
              </a:solidFill>
            </a:endParaRPr>
          </a:p>
        </p:txBody>
      </p:sp>
      <p:sp>
        <p:nvSpPr>
          <p:cNvPr id="156" name="Google Shape;156;p7"/>
          <p:cNvSpPr txBox="1"/>
          <p:nvPr/>
        </p:nvSpPr>
        <p:spPr>
          <a:xfrm>
            <a:off x="3830175" y="1820525"/>
            <a:ext cx="1706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Board B&amp;C</a:t>
            </a:r>
            <a:endParaRPr sz="2200">
              <a:solidFill>
                <a:schemeClr val="dk1"/>
              </a:solidFill>
            </a:endParaRPr>
          </a:p>
        </p:txBody>
      </p:sp>
      <p:sp>
        <p:nvSpPr>
          <p:cNvPr id="157" name="Google Shape;157;p7"/>
          <p:cNvSpPr txBox="1"/>
          <p:nvPr/>
        </p:nvSpPr>
        <p:spPr>
          <a:xfrm>
            <a:off x="6467525" y="2598500"/>
            <a:ext cx="2547900" cy="17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Final Board (Combined):</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3 Motor Driver Circuits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3.3V, 5V, 12V Converter Inputs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48V Main Input</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Motor Connections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MCU Connections</a:t>
            </a:r>
            <a:endParaRPr sz="1500">
              <a:solidFill>
                <a:schemeClr val="dk1"/>
              </a:solidFill>
            </a:endParaRPr>
          </a:p>
        </p:txBody>
      </p:sp>
      <p:sp>
        <p:nvSpPr>
          <p:cNvPr id="158" name="Google Shape;158;p7"/>
          <p:cNvSpPr txBox="1"/>
          <p:nvPr/>
        </p:nvSpPr>
        <p:spPr>
          <a:xfrm>
            <a:off x="3230800" y="5373350"/>
            <a:ext cx="5674200" cy="12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Note: Had to redo my original Board C due to a untraceable short. </a:t>
            </a:r>
            <a:r>
              <a:rPr lang="en-US">
                <a:solidFill>
                  <a:schemeClr val="dk1"/>
                </a:solidFill>
              </a:rPr>
              <a:t>Wasn't</a:t>
            </a:r>
            <a:r>
              <a:rPr lang="en-US">
                <a:solidFill>
                  <a:schemeClr val="dk1"/>
                </a:solidFill>
              </a:rPr>
              <a:t> sure if it was the chip or a short somewhere in the circuit. After </a:t>
            </a:r>
            <a:r>
              <a:rPr lang="en-US">
                <a:solidFill>
                  <a:schemeClr val="dk1"/>
                </a:solidFill>
              </a:rPr>
              <a:t>making the new board, the motor worked as expected. The final board this semester will be a single board, with all functions from Boards A, B, and C combined.</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